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305" r:id="rId3"/>
    <p:sldId id="365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1" r:id="rId17"/>
    <p:sldId id="360" r:id="rId18"/>
    <p:sldId id="362" r:id="rId19"/>
    <p:sldId id="363" r:id="rId20"/>
    <p:sldId id="366" r:id="rId21"/>
    <p:sldId id="367" r:id="rId22"/>
    <p:sldId id="364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7" r:id="rId32"/>
    <p:sldId id="378" r:id="rId33"/>
    <p:sldId id="380" r:id="rId34"/>
    <p:sldId id="381" r:id="rId35"/>
    <p:sldId id="382" r:id="rId36"/>
    <p:sldId id="383" r:id="rId37"/>
    <p:sldId id="384" r:id="rId38"/>
    <p:sldId id="387" r:id="rId39"/>
    <p:sldId id="386" r:id="rId40"/>
    <p:sldId id="379" r:id="rId41"/>
    <p:sldId id="385" r:id="rId42"/>
    <p:sldId id="388" r:id="rId43"/>
    <p:sldId id="389" r:id="rId44"/>
    <p:sldId id="376" r:id="rId45"/>
    <p:sldId id="391" r:id="rId46"/>
    <p:sldId id="392" r:id="rId47"/>
    <p:sldId id="390" r:id="rId48"/>
    <p:sldId id="393" r:id="rId49"/>
    <p:sldId id="395" r:id="rId50"/>
    <p:sldId id="396" r:id="rId51"/>
    <p:sldId id="397" r:id="rId52"/>
    <p:sldId id="415" r:id="rId53"/>
    <p:sldId id="398" r:id="rId54"/>
    <p:sldId id="394" r:id="rId55"/>
    <p:sldId id="401" r:id="rId56"/>
    <p:sldId id="402" r:id="rId57"/>
    <p:sldId id="403" r:id="rId58"/>
    <p:sldId id="416" r:id="rId59"/>
    <p:sldId id="400" r:id="rId60"/>
    <p:sldId id="399" r:id="rId61"/>
    <p:sldId id="406" r:id="rId62"/>
    <p:sldId id="404" r:id="rId63"/>
    <p:sldId id="405" r:id="rId64"/>
    <p:sldId id="407" r:id="rId65"/>
    <p:sldId id="408" r:id="rId66"/>
    <p:sldId id="409" r:id="rId67"/>
    <p:sldId id="410" r:id="rId68"/>
    <p:sldId id="411" r:id="rId69"/>
    <p:sldId id="417" r:id="rId70"/>
    <p:sldId id="412" r:id="rId71"/>
    <p:sldId id="413" r:id="rId72"/>
    <p:sldId id="414" r:id="rId73"/>
    <p:sldId id="347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79"/>
    <p:restoredTop sz="94581"/>
  </p:normalViewPr>
  <p:slideViewPr>
    <p:cSldViewPr snapToGrid="0" snapToObjects="1">
      <p:cViewPr varScale="1">
        <p:scale>
          <a:sx n="102" d="100"/>
          <a:sy n="102" d="100"/>
        </p:scale>
        <p:origin x="138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6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24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66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42" Type="http://schemas.openxmlformats.org/officeDocument/2006/relationships/image" Target="../media/image45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38" Type="http://schemas.openxmlformats.org/officeDocument/2006/relationships/image" Target="../media/image41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openxmlformats.org/officeDocument/2006/relationships/image" Target="../media/image43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43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TK2100: </a:t>
            </a:r>
            <a:r>
              <a:rPr lang="en-US" dirty="0" err="1" smtClean="0"/>
              <a:t>Informasjonssikkerhet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Lesson 05: Network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Overview: Application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974" y="1825624"/>
            <a:ext cx="11808542" cy="4929137"/>
          </a:xfrm>
        </p:spPr>
        <p:txBody>
          <a:bodyPr/>
          <a:lstStyle/>
          <a:p>
            <a:r>
              <a:rPr lang="en-US" dirty="0" smtClean="0"/>
              <a:t>Specific protocols for specific kinds of applications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HTTP for web pages, and SMTP for emails</a:t>
            </a:r>
          </a:p>
          <a:p>
            <a:r>
              <a:rPr lang="en-US" dirty="0" smtClean="0"/>
              <a:t>By using a standard protocol, when you deploy your web applications to a conforming web server, then you know that all major browsers will be able to interact with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49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1776639" y="4578735"/>
            <a:ext cx="8324088" cy="932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/>
          <p:cNvSpPr/>
          <p:nvPr/>
        </p:nvSpPr>
        <p:spPr>
          <a:xfrm>
            <a:off x="1823884" y="4606167"/>
            <a:ext cx="8229600" cy="838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/>
          <p:nvPr/>
        </p:nvSpPr>
        <p:spPr>
          <a:xfrm>
            <a:off x="1823884" y="4606167"/>
            <a:ext cx="8229600" cy="838200"/>
          </a:xfrm>
          <a:custGeom>
            <a:avLst/>
            <a:gdLst/>
            <a:ahLst/>
            <a:cxnLst/>
            <a:rect l="l" t="t" r="r" b="b"/>
            <a:pathLst>
              <a:path w="8229600" h="838200">
                <a:moveTo>
                  <a:pt x="0" y="139700"/>
                </a:moveTo>
                <a:lnTo>
                  <a:pt x="7122" y="95520"/>
                </a:lnTo>
                <a:lnTo>
                  <a:pt x="26954" y="57168"/>
                </a:lnTo>
                <a:lnTo>
                  <a:pt x="57195" y="26936"/>
                </a:lnTo>
                <a:lnTo>
                  <a:pt x="95544" y="7116"/>
                </a:lnTo>
                <a:lnTo>
                  <a:pt x="139700" y="0"/>
                </a:lnTo>
                <a:lnTo>
                  <a:pt x="8089900" y="0"/>
                </a:lnTo>
                <a:lnTo>
                  <a:pt x="8134079" y="7116"/>
                </a:lnTo>
                <a:lnTo>
                  <a:pt x="8172431" y="26936"/>
                </a:lnTo>
                <a:lnTo>
                  <a:pt x="8202663" y="57168"/>
                </a:lnTo>
                <a:lnTo>
                  <a:pt x="8222483" y="95520"/>
                </a:lnTo>
                <a:lnTo>
                  <a:pt x="8229600" y="139700"/>
                </a:lnTo>
                <a:lnTo>
                  <a:pt x="8229600" y="698500"/>
                </a:lnTo>
                <a:lnTo>
                  <a:pt x="8222483" y="742655"/>
                </a:lnTo>
                <a:lnTo>
                  <a:pt x="8202663" y="781004"/>
                </a:lnTo>
                <a:lnTo>
                  <a:pt x="8172431" y="811245"/>
                </a:lnTo>
                <a:lnTo>
                  <a:pt x="8134079" y="831077"/>
                </a:lnTo>
                <a:lnTo>
                  <a:pt x="8089900" y="838200"/>
                </a:lnTo>
                <a:lnTo>
                  <a:pt x="139700" y="838200"/>
                </a:lnTo>
                <a:lnTo>
                  <a:pt x="95544" y="831077"/>
                </a:lnTo>
                <a:lnTo>
                  <a:pt x="57195" y="811245"/>
                </a:lnTo>
                <a:lnTo>
                  <a:pt x="26954" y="781004"/>
                </a:lnTo>
                <a:lnTo>
                  <a:pt x="7122" y="742655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9144">
            <a:solidFill>
              <a:srgbClr val="0087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/>
          <p:cNvSpPr/>
          <p:nvPr/>
        </p:nvSpPr>
        <p:spPr>
          <a:xfrm>
            <a:off x="1776639" y="776355"/>
            <a:ext cx="1242059" cy="3756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/>
          <p:cNvSpPr/>
          <p:nvPr/>
        </p:nvSpPr>
        <p:spPr>
          <a:xfrm>
            <a:off x="1823884" y="803788"/>
            <a:ext cx="1147572" cy="36621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/>
          <p:cNvSpPr/>
          <p:nvPr/>
        </p:nvSpPr>
        <p:spPr>
          <a:xfrm>
            <a:off x="1823884" y="803788"/>
            <a:ext cx="1148080" cy="3662679"/>
          </a:xfrm>
          <a:custGeom>
            <a:avLst/>
            <a:gdLst/>
            <a:ahLst/>
            <a:cxnLst/>
            <a:rect l="l" t="t" r="r" b="b"/>
            <a:pathLst>
              <a:path w="1148080" h="3662679">
                <a:moveTo>
                  <a:pt x="0" y="191262"/>
                </a:moveTo>
                <a:lnTo>
                  <a:pt x="5051" y="147397"/>
                </a:lnTo>
                <a:lnTo>
                  <a:pt x="19440" y="107135"/>
                </a:lnTo>
                <a:lnTo>
                  <a:pt x="42019" y="71623"/>
                </a:lnTo>
                <a:lnTo>
                  <a:pt x="71639" y="42007"/>
                </a:lnTo>
                <a:lnTo>
                  <a:pt x="107152" y="19434"/>
                </a:lnTo>
                <a:lnTo>
                  <a:pt x="147409" y="5049"/>
                </a:lnTo>
                <a:lnTo>
                  <a:pt x="191262" y="0"/>
                </a:lnTo>
                <a:lnTo>
                  <a:pt x="956310" y="0"/>
                </a:lnTo>
                <a:lnTo>
                  <a:pt x="1000174" y="5049"/>
                </a:lnTo>
                <a:lnTo>
                  <a:pt x="1040436" y="19434"/>
                </a:lnTo>
                <a:lnTo>
                  <a:pt x="1075948" y="42007"/>
                </a:lnTo>
                <a:lnTo>
                  <a:pt x="1105564" y="71623"/>
                </a:lnTo>
                <a:lnTo>
                  <a:pt x="1128137" y="107135"/>
                </a:lnTo>
                <a:lnTo>
                  <a:pt x="1142522" y="147397"/>
                </a:lnTo>
                <a:lnTo>
                  <a:pt x="1147572" y="191262"/>
                </a:lnTo>
                <a:lnTo>
                  <a:pt x="1147572" y="3470910"/>
                </a:lnTo>
                <a:lnTo>
                  <a:pt x="1142522" y="3514774"/>
                </a:lnTo>
                <a:lnTo>
                  <a:pt x="1128137" y="3555036"/>
                </a:lnTo>
                <a:lnTo>
                  <a:pt x="1105564" y="3590548"/>
                </a:lnTo>
                <a:lnTo>
                  <a:pt x="1075948" y="3620164"/>
                </a:lnTo>
                <a:lnTo>
                  <a:pt x="1040436" y="3642737"/>
                </a:lnTo>
                <a:lnTo>
                  <a:pt x="1000174" y="3657122"/>
                </a:lnTo>
                <a:lnTo>
                  <a:pt x="956310" y="3662172"/>
                </a:lnTo>
                <a:lnTo>
                  <a:pt x="191262" y="3662172"/>
                </a:lnTo>
                <a:lnTo>
                  <a:pt x="147409" y="3657122"/>
                </a:lnTo>
                <a:lnTo>
                  <a:pt x="107152" y="3642737"/>
                </a:lnTo>
                <a:lnTo>
                  <a:pt x="71639" y="3620164"/>
                </a:lnTo>
                <a:lnTo>
                  <a:pt x="42019" y="3590548"/>
                </a:lnTo>
                <a:lnTo>
                  <a:pt x="19440" y="3555036"/>
                </a:lnTo>
                <a:lnTo>
                  <a:pt x="5051" y="3514774"/>
                </a:lnTo>
                <a:lnTo>
                  <a:pt x="0" y="3470910"/>
                </a:lnTo>
                <a:lnTo>
                  <a:pt x="0" y="191262"/>
                </a:lnTo>
                <a:close/>
              </a:path>
            </a:pathLst>
          </a:custGeom>
          <a:ln w="9143">
            <a:solidFill>
              <a:srgbClr val="5F61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/>
          <p:cNvSpPr/>
          <p:nvPr/>
        </p:nvSpPr>
        <p:spPr>
          <a:xfrm>
            <a:off x="2085415" y="1017148"/>
            <a:ext cx="628650" cy="516255"/>
          </a:xfrm>
          <a:custGeom>
            <a:avLst/>
            <a:gdLst/>
            <a:ahLst/>
            <a:cxnLst/>
            <a:rect l="l" t="t" r="r" b="b"/>
            <a:pathLst>
              <a:path w="628650" h="516255">
                <a:moveTo>
                  <a:pt x="0" y="516254"/>
                </a:moveTo>
                <a:lnTo>
                  <a:pt x="628243" y="516254"/>
                </a:lnTo>
                <a:lnTo>
                  <a:pt x="628243" y="0"/>
                </a:lnTo>
                <a:lnTo>
                  <a:pt x="0" y="0"/>
                </a:lnTo>
                <a:lnTo>
                  <a:pt x="0" y="5162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/>
          <p:cNvSpPr/>
          <p:nvPr/>
        </p:nvSpPr>
        <p:spPr>
          <a:xfrm>
            <a:off x="1944279" y="1559311"/>
            <a:ext cx="906780" cy="173355"/>
          </a:xfrm>
          <a:custGeom>
            <a:avLst/>
            <a:gdLst/>
            <a:ahLst/>
            <a:cxnLst/>
            <a:rect l="l" t="t" r="r" b="b"/>
            <a:pathLst>
              <a:path w="906780" h="173355">
                <a:moveTo>
                  <a:pt x="769366" y="0"/>
                </a:moveTo>
                <a:lnTo>
                  <a:pt x="140220" y="0"/>
                </a:lnTo>
                <a:lnTo>
                  <a:pt x="0" y="173100"/>
                </a:lnTo>
                <a:lnTo>
                  <a:pt x="906780" y="173100"/>
                </a:lnTo>
                <a:lnTo>
                  <a:pt x="7693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/>
          <p:cNvSpPr/>
          <p:nvPr/>
        </p:nvSpPr>
        <p:spPr>
          <a:xfrm>
            <a:off x="1944279" y="1732389"/>
            <a:ext cx="906780" cy="62230"/>
          </a:xfrm>
          <a:custGeom>
            <a:avLst/>
            <a:gdLst/>
            <a:ahLst/>
            <a:cxnLst/>
            <a:rect l="l" t="t" r="r" b="b"/>
            <a:pathLst>
              <a:path w="906780" h="62230">
                <a:moveTo>
                  <a:pt x="0" y="61998"/>
                </a:moveTo>
                <a:lnTo>
                  <a:pt x="906780" y="61998"/>
                </a:lnTo>
                <a:lnTo>
                  <a:pt x="906780" y="0"/>
                </a:lnTo>
                <a:lnTo>
                  <a:pt x="0" y="0"/>
                </a:lnTo>
                <a:lnTo>
                  <a:pt x="0" y="619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/>
          <p:cNvSpPr/>
          <p:nvPr/>
        </p:nvSpPr>
        <p:spPr>
          <a:xfrm>
            <a:off x="2120009" y="1071973"/>
            <a:ext cx="561340" cy="403860"/>
          </a:xfrm>
          <a:custGeom>
            <a:avLst/>
            <a:gdLst/>
            <a:ahLst/>
            <a:cxnLst/>
            <a:rect l="l" t="t" r="r" b="b"/>
            <a:pathLst>
              <a:path w="561340" h="403860">
                <a:moveTo>
                  <a:pt x="0" y="403771"/>
                </a:moveTo>
                <a:lnTo>
                  <a:pt x="560908" y="403771"/>
                </a:lnTo>
                <a:lnTo>
                  <a:pt x="560908" y="0"/>
                </a:lnTo>
                <a:lnTo>
                  <a:pt x="0" y="0"/>
                </a:lnTo>
                <a:lnTo>
                  <a:pt x="0" y="4037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/>
          <p:nvPr/>
        </p:nvSpPr>
        <p:spPr>
          <a:xfrm>
            <a:off x="2066733" y="1586806"/>
            <a:ext cx="664210" cy="0"/>
          </a:xfrm>
          <a:custGeom>
            <a:avLst/>
            <a:gdLst/>
            <a:ahLst/>
            <a:cxnLst/>
            <a:rect l="l" t="t" r="r" b="b"/>
            <a:pathLst>
              <a:path w="664210">
                <a:moveTo>
                  <a:pt x="0" y="0"/>
                </a:moveTo>
                <a:lnTo>
                  <a:pt x="663676" y="0"/>
                </a:lnTo>
              </a:path>
            </a:pathLst>
          </a:custGeom>
          <a:ln w="20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/>
          <p:cNvSpPr/>
          <p:nvPr/>
        </p:nvSpPr>
        <p:spPr>
          <a:xfrm>
            <a:off x="2193898" y="1686247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241" y="0"/>
                </a:lnTo>
              </a:path>
            </a:pathLst>
          </a:custGeom>
          <a:ln w="20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/>
          <p:cNvSpPr/>
          <p:nvPr/>
        </p:nvSpPr>
        <p:spPr>
          <a:xfrm>
            <a:off x="2045245" y="1620652"/>
            <a:ext cx="708660" cy="0"/>
          </a:xfrm>
          <a:custGeom>
            <a:avLst/>
            <a:gdLst/>
            <a:ahLst/>
            <a:cxnLst/>
            <a:rect l="l" t="t" r="r" b="b"/>
            <a:pathLst>
              <a:path w="708660">
                <a:moveTo>
                  <a:pt x="0" y="0"/>
                </a:moveTo>
                <a:lnTo>
                  <a:pt x="708533" y="0"/>
                </a:lnTo>
              </a:path>
            </a:pathLst>
          </a:custGeom>
          <a:ln w="2158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/>
          <p:cNvSpPr/>
          <p:nvPr/>
        </p:nvSpPr>
        <p:spPr>
          <a:xfrm>
            <a:off x="2022829" y="1652338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332" y="0"/>
                </a:lnTo>
              </a:path>
            </a:pathLst>
          </a:custGeom>
          <a:ln w="21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/>
          <p:cNvSpPr/>
          <p:nvPr/>
        </p:nvSpPr>
        <p:spPr>
          <a:xfrm>
            <a:off x="2085415" y="1017148"/>
            <a:ext cx="628650" cy="516255"/>
          </a:xfrm>
          <a:custGeom>
            <a:avLst/>
            <a:gdLst/>
            <a:ahLst/>
            <a:cxnLst/>
            <a:rect l="l" t="t" r="r" b="b"/>
            <a:pathLst>
              <a:path w="628650" h="516255">
                <a:moveTo>
                  <a:pt x="0" y="516254"/>
                </a:moveTo>
                <a:lnTo>
                  <a:pt x="628243" y="516254"/>
                </a:lnTo>
                <a:lnTo>
                  <a:pt x="628243" y="0"/>
                </a:lnTo>
                <a:lnTo>
                  <a:pt x="0" y="0"/>
                </a:lnTo>
                <a:lnTo>
                  <a:pt x="0" y="516254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/>
          <p:cNvSpPr/>
          <p:nvPr/>
        </p:nvSpPr>
        <p:spPr>
          <a:xfrm>
            <a:off x="1944279" y="1559311"/>
            <a:ext cx="906780" cy="173355"/>
          </a:xfrm>
          <a:custGeom>
            <a:avLst/>
            <a:gdLst/>
            <a:ahLst/>
            <a:cxnLst/>
            <a:rect l="l" t="t" r="r" b="b"/>
            <a:pathLst>
              <a:path w="906780" h="173355">
                <a:moveTo>
                  <a:pt x="140220" y="0"/>
                </a:moveTo>
                <a:lnTo>
                  <a:pt x="0" y="173100"/>
                </a:lnTo>
                <a:lnTo>
                  <a:pt x="906780" y="173100"/>
                </a:lnTo>
                <a:lnTo>
                  <a:pt x="769366" y="0"/>
                </a:lnTo>
                <a:lnTo>
                  <a:pt x="140220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/>
          <p:cNvSpPr/>
          <p:nvPr/>
        </p:nvSpPr>
        <p:spPr>
          <a:xfrm>
            <a:off x="1944279" y="1732389"/>
            <a:ext cx="906780" cy="62230"/>
          </a:xfrm>
          <a:custGeom>
            <a:avLst/>
            <a:gdLst/>
            <a:ahLst/>
            <a:cxnLst/>
            <a:rect l="l" t="t" r="r" b="b"/>
            <a:pathLst>
              <a:path w="906780" h="62230">
                <a:moveTo>
                  <a:pt x="0" y="61998"/>
                </a:moveTo>
                <a:lnTo>
                  <a:pt x="906780" y="61998"/>
                </a:lnTo>
                <a:lnTo>
                  <a:pt x="906780" y="0"/>
                </a:lnTo>
                <a:lnTo>
                  <a:pt x="0" y="0"/>
                </a:lnTo>
                <a:lnTo>
                  <a:pt x="0" y="61998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/>
          <p:cNvSpPr/>
          <p:nvPr/>
        </p:nvSpPr>
        <p:spPr>
          <a:xfrm>
            <a:off x="2120009" y="1071973"/>
            <a:ext cx="561340" cy="403860"/>
          </a:xfrm>
          <a:custGeom>
            <a:avLst/>
            <a:gdLst/>
            <a:ahLst/>
            <a:cxnLst/>
            <a:rect l="l" t="t" r="r" b="b"/>
            <a:pathLst>
              <a:path w="561340" h="403860">
                <a:moveTo>
                  <a:pt x="0" y="403771"/>
                </a:moveTo>
                <a:lnTo>
                  <a:pt x="560908" y="403771"/>
                </a:lnTo>
                <a:lnTo>
                  <a:pt x="560908" y="0"/>
                </a:lnTo>
                <a:lnTo>
                  <a:pt x="0" y="0"/>
                </a:lnTo>
                <a:lnTo>
                  <a:pt x="0" y="403771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/>
          <p:cNvSpPr/>
          <p:nvPr/>
        </p:nvSpPr>
        <p:spPr>
          <a:xfrm>
            <a:off x="2066733" y="1576710"/>
            <a:ext cx="664210" cy="20320"/>
          </a:xfrm>
          <a:custGeom>
            <a:avLst/>
            <a:gdLst/>
            <a:ahLst/>
            <a:cxnLst/>
            <a:rect l="l" t="t" r="r" b="b"/>
            <a:pathLst>
              <a:path w="664210" h="20319">
                <a:moveTo>
                  <a:pt x="16840" y="0"/>
                </a:moveTo>
                <a:lnTo>
                  <a:pt x="0" y="20192"/>
                </a:lnTo>
                <a:lnTo>
                  <a:pt x="663676" y="20192"/>
                </a:lnTo>
                <a:lnTo>
                  <a:pt x="646912" y="0"/>
                </a:lnTo>
                <a:lnTo>
                  <a:pt x="16840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/>
          <p:cNvSpPr/>
          <p:nvPr/>
        </p:nvSpPr>
        <p:spPr>
          <a:xfrm>
            <a:off x="2193898" y="1676151"/>
            <a:ext cx="412750" cy="20320"/>
          </a:xfrm>
          <a:custGeom>
            <a:avLst/>
            <a:gdLst/>
            <a:ahLst/>
            <a:cxnLst/>
            <a:rect l="l" t="t" r="r" b="b"/>
            <a:pathLst>
              <a:path w="412750" h="20319">
                <a:moveTo>
                  <a:pt x="11201" y="0"/>
                </a:moveTo>
                <a:lnTo>
                  <a:pt x="0" y="20192"/>
                </a:lnTo>
                <a:lnTo>
                  <a:pt x="412241" y="20192"/>
                </a:lnTo>
                <a:lnTo>
                  <a:pt x="401040" y="0"/>
                </a:lnTo>
                <a:lnTo>
                  <a:pt x="11201" y="0"/>
                </a:lnTo>
                <a:close/>
              </a:path>
            </a:pathLst>
          </a:custGeom>
          <a:ln w="9143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/>
          <p:cNvSpPr/>
          <p:nvPr/>
        </p:nvSpPr>
        <p:spPr>
          <a:xfrm>
            <a:off x="2045245" y="1609857"/>
            <a:ext cx="708660" cy="21590"/>
          </a:xfrm>
          <a:custGeom>
            <a:avLst/>
            <a:gdLst/>
            <a:ahLst/>
            <a:cxnLst/>
            <a:rect l="l" t="t" r="r" b="b"/>
            <a:pathLst>
              <a:path w="708660" h="21589">
                <a:moveTo>
                  <a:pt x="17754" y="0"/>
                </a:moveTo>
                <a:lnTo>
                  <a:pt x="0" y="21589"/>
                </a:lnTo>
                <a:lnTo>
                  <a:pt x="708533" y="21589"/>
                </a:lnTo>
                <a:lnTo>
                  <a:pt x="689864" y="0"/>
                </a:lnTo>
                <a:lnTo>
                  <a:pt x="17754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/>
          <p:cNvSpPr/>
          <p:nvPr/>
        </p:nvSpPr>
        <p:spPr>
          <a:xfrm>
            <a:off x="2022829" y="1641480"/>
            <a:ext cx="755650" cy="22225"/>
          </a:xfrm>
          <a:custGeom>
            <a:avLst/>
            <a:gdLst/>
            <a:ahLst/>
            <a:cxnLst/>
            <a:rect l="l" t="t" r="r" b="b"/>
            <a:pathLst>
              <a:path w="755650" h="22225">
                <a:moveTo>
                  <a:pt x="18681" y="0"/>
                </a:moveTo>
                <a:lnTo>
                  <a:pt x="0" y="21717"/>
                </a:lnTo>
                <a:lnTo>
                  <a:pt x="755332" y="21717"/>
                </a:lnTo>
                <a:lnTo>
                  <a:pt x="735647" y="0"/>
                </a:lnTo>
                <a:lnTo>
                  <a:pt x="18681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/>
          <p:cNvSpPr/>
          <p:nvPr/>
        </p:nvSpPr>
        <p:spPr>
          <a:xfrm>
            <a:off x="1840647" y="2624967"/>
            <a:ext cx="1115568" cy="4602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/>
          <p:cNvSpPr txBox="1"/>
          <p:nvPr/>
        </p:nvSpPr>
        <p:spPr>
          <a:xfrm>
            <a:off x="2006256" y="2694055"/>
            <a:ext cx="7829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5" dirty="0">
                <a:solidFill>
                  <a:srgbClr val="252827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252827"/>
                </a:solidFill>
                <a:latin typeface="Arial"/>
                <a:cs typeface="Arial"/>
              </a:rPr>
              <a:t>ran</a:t>
            </a:r>
            <a:r>
              <a:rPr sz="1400" spc="5" dirty="0">
                <a:solidFill>
                  <a:srgbClr val="252827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252827"/>
                </a:solidFill>
                <a:latin typeface="Arial"/>
                <a:cs typeface="Arial"/>
              </a:rPr>
              <a:t>po</a:t>
            </a:r>
            <a:r>
              <a:rPr sz="1400" spc="-10" dirty="0">
                <a:solidFill>
                  <a:srgbClr val="252827"/>
                </a:solidFill>
                <a:latin typeface="Arial"/>
                <a:cs typeface="Arial"/>
              </a:rPr>
              <a:t>r</a:t>
            </a:r>
            <a:r>
              <a:rPr sz="1400" dirty="0">
                <a:solidFill>
                  <a:srgbClr val="252827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7"/>
          <p:cNvSpPr/>
          <p:nvPr/>
        </p:nvSpPr>
        <p:spPr>
          <a:xfrm>
            <a:off x="2239936" y="2937388"/>
            <a:ext cx="315468" cy="5623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/>
          <p:cNvSpPr/>
          <p:nvPr/>
        </p:nvSpPr>
        <p:spPr>
          <a:xfrm>
            <a:off x="2337992" y="2959485"/>
            <a:ext cx="120650" cy="361950"/>
          </a:xfrm>
          <a:custGeom>
            <a:avLst/>
            <a:gdLst/>
            <a:ahLst/>
            <a:cxnLst/>
            <a:rect l="l" t="t" r="r" b="b"/>
            <a:pathLst>
              <a:path w="120650" h="361950">
                <a:moveTo>
                  <a:pt x="14516" y="243585"/>
                </a:moveTo>
                <a:lnTo>
                  <a:pt x="2120" y="250697"/>
                </a:lnTo>
                <a:lnTo>
                  <a:pt x="0" y="258699"/>
                </a:lnTo>
                <a:lnTo>
                  <a:pt x="3568" y="264794"/>
                </a:lnTo>
                <a:lnTo>
                  <a:pt x="59677" y="361950"/>
                </a:lnTo>
                <a:lnTo>
                  <a:pt x="74793" y="336295"/>
                </a:lnTo>
                <a:lnTo>
                  <a:pt x="46837" y="336295"/>
                </a:lnTo>
                <a:lnTo>
                  <a:pt x="47047" y="288300"/>
                </a:lnTo>
                <a:lnTo>
                  <a:pt x="26009" y="251840"/>
                </a:lnTo>
                <a:lnTo>
                  <a:pt x="22428" y="245744"/>
                </a:lnTo>
                <a:lnTo>
                  <a:pt x="14516" y="243585"/>
                </a:lnTo>
                <a:close/>
              </a:path>
              <a:path w="120650" h="361950">
                <a:moveTo>
                  <a:pt x="47047" y="288300"/>
                </a:moveTo>
                <a:lnTo>
                  <a:pt x="46837" y="336295"/>
                </a:lnTo>
                <a:lnTo>
                  <a:pt x="72745" y="336295"/>
                </a:lnTo>
                <a:lnTo>
                  <a:pt x="72773" y="329819"/>
                </a:lnTo>
                <a:lnTo>
                  <a:pt x="48628" y="329691"/>
                </a:lnTo>
                <a:lnTo>
                  <a:pt x="59901" y="310574"/>
                </a:lnTo>
                <a:lnTo>
                  <a:pt x="47047" y="288300"/>
                </a:lnTo>
                <a:close/>
              </a:path>
              <a:path w="120650" h="361950">
                <a:moveTo>
                  <a:pt x="105879" y="243966"/>
                </a:moveTo>
                <a:lnTo>
                  <a:pt x="97942" y="245999"/>
                </a:lnTo>
                <a:lnTo>
                  <a:pt x="94310" y="252221"/>
                </a:lnTo>
                <a:lnTo>
                  <a:pt x="72955" y="288436"/>
                </a:lnTo>
                <a:lnTo>
                  <a:pt x="72745" y="336295"/>
                </a:lnTo>
                <a:lnTo>
                  <a:pt x="74793" y="336295"/>
                </a:lnTo>
                <a:lnTo>
                  <a:pt x="116624" y="265302"/>
                </a:lnTo>
                <a:lnTo>
                  <a:pt x="120256" y="259206"/>
                </a:lnTo>
                <a:lnTo>
                  <a:pt x="118211" y="251206"/>
                </a:lnTo>
                <a:lnTo>
                  <a:pt x="112052" y="247650"/>
                </a:lnTo>
                <a:lnTo>
                  <a:pt x="105879" y="243966"/>
                </a:lnTo>
                <a:close/>
              </a:path>
              <a:path w="120650" h="361950">
                <a:moveTo>
                  <a:pt x="59901" y="310574"/>
                </a:moveTo>
                <a:lnTo>
                  <a:pt x="48628" y="329691"/>
                </a:lnTo>
                <a:lnTo>
                  <a:pt x="71005" y="329819"/>
                </a:lnTo>
                <a:lnTo>
                  <a:pt x="59901" y="310574"/>
                </a:lnTo>
                <a:close/>
              </a:path>
              <a:path w="120650" h="361950">
                <a:moveTo>
                  <a:pt x="72955" y="288436"/>
                </a:moveTo>
                <a:lnTo>
                  <a:pt x="59901" y="310574"/>
                </a:lnTo>
                <a:lnTo>
                  <a:pt x="71005" y="329819"/>
                </a:lnTo>
                <a:lnTo>
                  <a:pt x="72773" y="329819"/>
                </a:lnTo>
                <a:lnTo>
                  <a:pt x="72955" y="288436"/>
                </a:lnTo>
                <a:close/>
              </a:path>
              <a:path w="120650" h="361950">
                <a:moveTo>
                  <a:pt x="74218" y="0"/>
                </a:moveTo>
                <a:lnTo>
                  <a:pt x="48310" y="0"/>
                </a:lnTo>
                <a:lnTo>
                  <a:pt x="47243" y="243585"/>
                </a:lnTo>
                <a:lnTo>
                  <a:pt x="47126" y="288436"/>
                </a:lnTo>
                <a:lnTo>
                  <a:pt x="59901" y="310574"/>
                </a:lnTo>
                <a:lnTo>
                  <a:pt x="72955" y="288436"/>
                </a:lnTo>
                <a:lnTo>
                  <a:pt x="74218" y="0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/>
          <p:cNvSpPr/>
          <p:nvPr/>
        </p:nvSpPr>
        <p:spPr>
          <a:xfrm>
            <a:off x="1840647" y="3289432"/>
            <a:ext cx="1115568" cy="4602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/>
          <p:cNvSpPr txBox="1"/>
          <p:nvPr/>
        </p:nvSpPr>
        <p:spPr>
          <a:xfrm>
            <a:off x="2053804" y="3358773"/>
            <a:ext cx="68770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 smtClean="0">
                <a:solidFill>
                  <a:srgbClr val="252827"/>
                </a:solidFill>
                <a:latin typeface="Arial"/>
                <a:cs typeface="Arial"/>
              </a:rPr>
              <a:t>Network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2" name="object 31"/>
          <p:cNvSpPr/>
          <p:nvPr/>
        </p:nvSpPr>
        <p:spPr>
          <a:xfrm>
            <a:off x="2239936" y="3600328"/>
            <a:ext cx="315468" cy="5638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/>
          <p:cNvSpPr/>
          <p:nvPr/>
        </p:nvSpPr>
        <p:spPr>
          <a:xfrm>
            <a:off x="2337992" y="3622426"/>
            <a:ext cx="120650" cy="363855"/>
          </a:xfrm>
          <a:custGeom>
            <a:avLst/>
            <a:gdLst/>
            <a:ahLst/>
            <a:cxnLst/>
            <a:rect l="l" t="t" r="r" b="b"/>
            <a:pathLst>
              <a:path w="120650" h="363854">
                <a:moveTo>
                  <a:pt x="14503" y="245110"/>
                </a:moveTo>
                <a:lnTo>
                  <a:pt x="8305" y="248793"/>
                </a:lnTo>
                <a:lnTo>
                  <a:pt x="2120" y="252349"/>
                </a:lnTo>
                <a:lnTo>
                  <a:pt x="0" y="260223"/>
                </a:lnTo>
                <a:lnTo>
                  <a:pt x="3568" y="266445"/>
                </a:lnTo>
                <a:lnTo>
                  <a:pt x="59677" y="363600"/>
                </a:lnTo>
                <a:lnTo>
                  <a:pt x="74793" y="337947"/>
                </a:lnTo>
                <a:lnTo>
                  <a:pt x="46837" y="337819"/>
                </a:lnTo>
                <a:lnTo>
                  <a:pt x="47046" y="289940"/>
                </a:lnTo>
                <a:lnTo>
                  <a:pt x="22428" y="247269"/>
                </a:lnTo>
                <a:lnTo>
                  <a:pt x="14503" y="245110"/>
                </a:lnTo>
                <a:close/>
              </a:path>
              <a:path w="120650" h="363854">
                <a:moveTo>
                  <a:pt x="47046" y="289940"/>
                </a:moveTo>
                <a:lnTo>
                  <a:pt x="46837" y="337819"/>
                </a:lnTo>
                <a:lnTo>
                  <a:pt x="72745" y="337947"/>
                </a:lnTo>
                <a:lnTo>
                  <a:pt x="72773" y="331469"/>
                </a:lnTo>
                <a:lnTo>
                  <a:pt x="48628" y="331343"/>
                </a:lnTo>
                <a:lnTo>
                  <a:pt x="59893" y="312208"/>
                </a:lnTo>
                <a:lnTo>
                  <a:pt x="47046" y="289940"/>
                </a:lnTo>
                <a:close/>
              </a:path>
              <a:path w="120650" h="363854">
                <a:moveTo>
                  <a:pt x="105879" y="245618"/>
                </a:moveTo>
                <a:lnTo>
                  <a:pt x="97942" y="247650"/>
                </a:lnTo>
                <a:lnTo>
                  <a:pt x="94310" y="253745"/>
                </a:lnTo>
                <a:lnTo>
                  <a:pt x="72954" y="290021"/>
                </a:lnTo>
                <a:lnTo>
                  <a:pt x="72745" y="337947"/>
                </a:lnTo>
                <a:lnTo>
                  <a:pt x="74793" y="337947"/>
                </a:lnTo>
                <a:lnTo>
                  <a:pt x="116624" y="266954"/>
                </a:lnTo>
                <a:lnTo>
                  <a:pt x="120256" y="260731"/>
                </a:lnTo>
                <a:lnTo>
                  <a:pt x="118211" y="252856"/>
                </a:lnTo>
                <a:lnTo>
                  <a:pt x="112039" y="249174"/>
                </a:lnTo>
                <a:lnTo>
                  <a:pt x="105879" y="245618"/>
                </a:lnTo>
                <a:close/>
              </a:path>
              <a:path w="120650" h="363854">
                <a:moveTo>
                  <a:pt x="59893" y="312208"/>
                </a:moveTo>
                <a:lnTo>
                  <a:pt x="48628" y="331343"/>
                </a:lnTo>
                <a:lnTo>
                  <a:pt x="71005" y="331469"/>
                </a:lnTo>
                <a:lnTo>
                  <a:pt x="59893" y="312208"/>
                </a:lnTo>
                <a:close/>
              </a:path>
              <a:path w="120650" h="363854">
                <a:moveTo>
                  <a:pt x="72954" y="290021"/>
                </a:moveTo>
                <a:lnTo>
                  <a:pt x="59893" y="312208"/>
                </a:lnTo>
                <a:lnTo>
                  <a:pt x="71005" y="331469"/>
                </a:lnTo>
                <a:lnTo>
                  <a:pt x="72773" y="331469"/>
                </a:lnTo>
                <a:lnTo>
                  <a:pt x="72954" y="290021"/>
                </a:lnTo>
                <a:close/>
              </a:path>
              <a:path w="120650" h="363854">
                <a:moveTo>
                  <a:pt x="74218" y="0"/>
                </a:moveTo>
                <a:lnTo>
                  <a:pt x="48310" y="0"/>
                </a:lnTo>
                <a:lnTo>
                  <a:pt x="47210" y="252349"/>
                </a:lnTo>
                <a:lnTo>
                  <a:pt x="47093" y="290021"/>
                </a:lnTo>
                <a:lnTo>
                  <a:pt x="59893" y="312208"/>
                </a:lnTo>
                <a:lnTo>
                  <a:pt x="72954" y="290021"/>
                </a:lnTo>
                <a:lnTo>
                  <a:pt x="74218" y="0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/>
          <p:cNvSpPr/>
          <p:nvPr/>
        </p:nvSpPr>
        <p:spPr>
          <a:xfrm>
            <a:off x="1790356" y="1960504"/>
            <a:ext cx="1214628" cy="4602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/>
          <p:cNvSpPr txBox="1"/>
          <p:nvPr/>
        </p:nvSpPr>
        <p:spPr>
          <a:xfrm>
            <a:off x="1928836" y="2029591"/>
            <a:ext cx="93853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dirty="0" smtClean="0">
                <a:solidFill>
                  <a:srgbClr val="252827"/>
                </a:solidFill>
                <a:latin typeface="Arial"/>
                <a:cs typeface="Arial"/>
              </a:rPr>
              <a:t>Application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6" name="object 35"/>
          <p:cNvSpPr/>
          <p:nvPr/>
        </p:nvSpPr>
        <p:spPr>
          <a:xfrm>
            <a:off x="2239936" y="2271399"/>
            <a:ext cx="315468" cy="5623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/>
          <p:cNvSpPr/>
          <p:nvPr/>
        </p:nvSpPr>
        <p:spPr>
          <a:xfrm>
            <a:off x="2337992" y="2293498"/>
            <a:ext cx="120650" cy="361950"/>
          </a:xfrm>
          <a:custGeom>
            <a:avLst/>
            <a:gdLst/>
            <a:ahLst/>
            <a:cxnLst/>
            <a:rect l="l" t="t" r="r" b="b"/>
            <a:pathLst>
              <a:path w="120650" h="361950">
                <a:moveTo>
                  <a:pt x="14516" y="243586"/>
                </a:moveTo>
                <a:lnTo>
                  <a:pt x="2120" y="250698"/>
                </a:lnTo>
                <a:lnTo>
                  <a:pt x="0" y="258699"/>
                </a:lnTo>
                <a:lnTo>
                  <a:pt x="3568" y="264794"/>
                </a:lnTo>
                <a:lnTo>
                  <a:pt x="59677" y="361950"/>
                </a:lnTo>
                <a:lnTo>
                  <a:pt x="74793" y="336295"/>
                </a:lnTo>
                <a:lnTo>
                  <a:pt x="46837" y="336295"/>
                </a:lnTo>
                <a:lnTo>
                  <a:pt x="47047" y="288300"/>
                </a:lnTo>
                <a:lnTo>
                  <a:pt x="26009" y="251840"/>
                </a:lnTo>
                <a:lnTo>
                  <a:pt x="22428" y="245744"/>
                </a:lnTo>
                <a:lnTo>
                  <a:pt x="14516" y="243586"/>
                </a:lnTo>
                <a:close/>
              </a:path>
              <a:path w="120650" h="361950">
                <a:moveTo>
                  <a:pt x="47047" y="288300"/>
                </a:moveTo>
                <a:lnTo>
                  <a:pt x="46837" y="336295"/>
                </a:lnTo>
                <a:lnTo>
                  <a:pt x="72745" y="336295"/>
                </a:lnTo>
                <a:lnTo>
                  <a:pt x="72773" y="329818"/>
                </a:lnTo>
                <a:lnTo>
                  <a:pt x="48628" y="329691"/>
                </a:lnTo>
                <a:lnTo>
                  <a:pt x="59901" y="310574"/>
                </a:lnTo>
                <a:lnTo>
                  <a:pt x="47047" y="288300"/>
                </a:lnTo>
                <a:close/>
              </a:path>
              <a:path w="120650" h="361950">
                <a:moveTo>
                  <a:pt x="105879" y="243966"/>
                </a:moveTo>
                <a:lnTo>
                  <a:pt x="97942" y="245999"/>
                </a:lnTo>
                <a:lnTo>
                  <a:pt x="94310" y="252222"/>
                </a:lnTo>
                <a:lnTo>
                  <a:pt x="72955" y="288436"/>
                </a:lnTo>
                <a:lnTo>
                  <a:pt x="72745" y="336295"/>
                </a:lnTo>
                <a:lnTo>
                  <a:pt x="74793" y="336295"/>
                </a:lnTo>
                <a:lnTo>
                  <a:pt x="116624" y="265302"/>
                </a:lnTo>
                <a:lnTo>
                  <a:pt x="120256" y="259206"/>
                </a:lnTo>
                <a:lnTo>
                  <a:pt x="118211" y="251205"/>
                </a:lnTo>
                <a:lnTo>
                  <a:pt x="112052" y="247650"/>
                </a:lnTo>
                <a:lnTo>
                  <a:pt x="105879" y="243966"/>
                </a:lnTo>
                <a:close/>
              </a:path>
              <a:path w="120650" h="361950">
                <a:moveTo>
                  <a:pt x="59901" y="310574"/>
                </a:moveTo>
                <a:lnTo>
                  <a:pt x="48628" y="329691"/>
                </a:lnTo>
                <a:lnTo>
                  <a:pt x="71005" y="329818"/>
                </a:lnTo>
                <a:lnTo>
                  <a:pt x="59901" y="310574"/>
                </a:lnTo>
                <a:close/>
              </a:path>
              <a:path w="120650" h="361950">
                <a:moveTo>
                  <a:pt x="72955" y="288436"/>
                </a:moveTo>
                <a:lnTo>
                  <a:pt x="59901" y="310574"/>
                </a:lnTo>
                <a:lnTo>
                  <a:pt x="71005" y="329818"/>
                </a:lnTo>
                <a:lnTo>
                  <a:pt x="72773" y="329818"/>
                </a:lnTo>
                <a:lnTo>
                  <a:pt x="72955" y="288436"/>
                </a:lnTo>
                <a:close/>
              </a:path>
              <a:path w="120650" h="361950">
                <a:moveTo>
                  <a:pt x="74218" y="0"/>
                </a:moveTo>
                <a:lnTo>
                  <a:pt x="48310" y="0"/>
                </a:lnTo>
                <a:lnTo>
                  <a:pt x="47243" y="243586"/>
                </a:lnTo>
                <a:lnTo>
                  <a:pt x="47126" y="288436"/>
                </a:lnTo>
                <a:lnTo>
                  <a:pt x="59901" y="310574"/>
                </a:lnTo>
                <a:lnTo>
                  <a:pt x="72955" y="288436"/>
                </a:lnTo>
                <a:lnTo>
                  <a:pt x="74218" y="0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/>
          <p:cNvSpPr/>
          <p:nvPr/>
        </p:nvSpPr>
        <p:spPr>
          <a:xfrm>
            <a:off x="8858667" y="776355"/>
            <a:ext cx="1242059" cy="3756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/>
          <p:cNvSpPr/>
          <p:nvPr/>
        </p:nvSpPr>
        <p:spPr>
          <a:xfrm>
            <a:off x="8905912" y="803788"/>
            <a:ext cx="1147572" cy="36621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/>
          <p:cNvSpPr/>
          <p:nvPr/>
        </p:nvSpPr>
        <p:spPr>
          <a:xfrm>
            <a:off x="8905912" y="803788"/>
            <a:ext cx="1148080" cy="3662679"/>
          </a:xfrm>
          <a:custGeom>
            <a:avLst/>
            <a:gdLst/>
            <a:ahLst/>
            <a:cxnLst/>
            <a:rect l="l" t="t" r="r" b="b"/>
            <a:pathLst>
              <a:path w="1148079" h="3662679">
                <a:moveTo>
                  <a:pt x="0" y="191262"/>
                </a:moveTo>
                <a:lnTo>
                  <a:pt x="5049" y="147397"/>
                </a:lnTo>
                <a:lnTo>
                  <a:pt x="19434" y="107135"/>
                </a:lnTo>
                <a:lnTo>
                  <a:pt x="42007" y="71623"/>
                </a:lnTo>
                <a:lnTo>
                  <a:pt x="71623" y="42007"/>
                </a:lnTo>
                <a:lnTo>
                  <a:pt x="107135" y="19434"/>
                </a:lnTo>
                <a:lnTo>
                  <a:pt x="147397" y="5049"/>
                </a:lnTo>
                <a:lnTo>
                  <a:pt x="191262" y="0"/>
                </a:lnTo>
                <a:lnTo>
                  <a:pt x="956310" y="0"/>
                </a:lnTo>
                <a:lnTo>
                  <a:pt x="1000174" y="5049"/>
                </a:lnTo>
                <a:lnTo>
                  <a:pt x="1040436" y="19434"/>
                </a:lnTo>
                <a:lnTo>
                  <a:pt x="1075948" y="42007"/>
                </a:lnTo>
                <a:lnTo>
                  <a:pt x="1105564" y="71623"/>
                </a:lnTo>
                <a:lnTo>
                  <a:pt x="1128137" y="107135"/>
                </a:lnTo>
                <a:lnTo>
                  <a:pt x="1142522" y="147397"/>
                </a:lnTo>
                <a:lnTo>
                  <a:pt x="1147572" y="191262"/>
                </a:lnTo>
                <a:lnTo>
                  <a:pt x="1147572" y="3470910"/>
                </a:lnTo>
                <a:lnTo>
                  <a:pt x="1142522" y="3514774"/>
                </a:lnTo>
                <a:lnTo>
                  <a:pt x="1128137" y="3555036"/>
                </a:lnTo>
                <a:lnTo>
                  <a:pt x="1105564" y="3590548"/>
                </a:lnTo>
                <a:lnTo>
                  <a:pt x="1075948" y="3620164"/>
                </a:lnTo>
                <a:lnTo>
                  <a:pt x="1040436" y="3642737"/>
                </a:lnTo>
                <a:lnTo>
                  <a:pt x="1000174" y="3657122"/>
                </a:lnTo>
                <a:lnTo>
                  <a:pt x="956310" y="3662172"/>
                </a:lnTo>
                <a:lnTo>
                  <a:pt x="191262" y="3662172"/>
                </a:lnTo>
                <a:lnTo>
                  <a:pt x="147397" y="3657122"/>
                </a:lnTo>
                <a:lnTo>
                  <a:pt x="107135" y="3642737"/>
                </a:lnTo>
                <a:lnTo>
                  <a:pt x="71623" y="3620164"/>
                </a:lnTo>
                <a:lnTo>
                  <a:pt x="42007" y="3590548"/>
                </a:lnTo>
                <a:lnTo>
                  <a:pt x="19434" y="3555036"/>
                </a:lnTo>
                <a:lnTo>
                  <a:pt x="5049" y="3514774"/>
                </a:lnTo>
                <a:lnTo>
                  <a:pt x="0" y="3470910"/>
                </a:lnTo>
                <a:lnTo>
                  <a:pt x="0" y="191262"/>
                </a:lnTo>
                <a:close/>
              </a:path>
            </a:pathLst>
          </a:custGeom>
          <a:ln w="9144">
            <a:solidFill>
              <a:srgbClr val="5F61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/>
          <p:cNvSpPr/>
          <p:nvPr/>
        </p:nvSpPr>
        <p:spPr>
          <a:xfrm>
            <a:off x="9167404" y="1017148"/>
            <a:ext cx="628650" cy="516255"/>
          </a:xfrm>
          <a:custGeom>
            <a:avLst/>
            <a:gdLst/>
            <a:ahLst/>
            <a:cxnLst/>
            <a:rect l="l" t="t" r="r" b="b"/>
            <a:pathLst>
              <a:path w="628650" h="516255">
                <a:moveTo>
                  <a:pt x="0" y="516254"/>
                </a:moveTo>
                <a:lnTo>
                  <a:pt x="628243" y="516254"/>
                </a:lnTo>
                <a:lnTo>
                  <a:pt x="628243" y="0"/>
                </a:lnTo>
                <a:lnTo>
                  <a:pt x="0" y="0"/>
                </a:lnTo>
                <a:lnTo>
                  <a:pt x="0" y="5162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/>
          <p:cNvSpPr/>
          <p:nvPr/>
        </p:nvSpPr>
        <p:spPr>
          <a:xfrm>
            <a:off x="9026307" y="1559311"/>
            <a:ext cx="906780" cy="173355"/>
          </a:xfrm>
          <a:custGeom>
            <a:avLst/>
            <a:gdLst/>
            <a:ahLst/>
            <a:cxnLst/>
            <a:rect l="l" t="t" r="r" b="b"/>
            <a:pathLst>
              <a:path w="906779" h="173355">
                <a:moveTo>
                  <a:pt x="769366" y="0"/>
                </a:moveTo>
                <a:lnTo>
                  <a:pt x="140207" y="0"/>
                </a:lnTo>
                <a:lnTo>
                  <a:pt x="0" y="173100"/>
                </a:lnTo>
                <a:lnTo>
                  <a:pt x="906779" y="173100"/>
                </a:lnTo>
                <a:lnTo>
                  <a:pt x="7693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/>
          <p:cNvSpPr/>
          <p:nvPr/>
        </p:nvSpPr>
        <p:spPr>
          <a:xfrm>
            <a:off x="9026307" y="1732389"/>
            <a:ext cx="906780" cy="62230"/>
          </a:xfrm>
          <a:custGeom>
            <a:avLst/>
            <a:gdLst/>
            <a:ahLst/>
            <a:cxnLst/>
            <a:rect l="l" t="t" r="r" b="b"/>
            <a:pathLst>
              <a:path w="906779" h="62230">
                <a:moveTo>
                  <a:pt x="0" y="61998"/>
                </a:moveTo>
                <a:lnTo>
                  <a:pt x="906779" y="61998"/>
                </a:lnTo>
                <a:lnTo>
                  <a:pt x="906779" y="0"/>
                </a:lnTo>
                <a:lnTo>
                  <a:pt x="0" y="0"/>
                </a:lnTo>
                <a:lnTo>
                  <a:pt x="0" y="619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/>
          <p:cNvSpPr/>
          <p:nvPr/>
        </p:nvSpPr>
        <p:spPr>
          <a:xfrm>
            <a:off x="9202076" y="1071973"/>
            <a:ext cx="561340" cy="403860"/>
          </a:xfrm>
          <a:custGeom>
            <a:avLst/>
            <a:gdLst/>
            <a:ahLst/>
            <a:cxnLst/>
            <a:rect l="l" t="t" r="r" b="b"/>
            <a:pathLst>
              <a:path w="561340" h="403860">
                <a:moveTo>
                  <a:pt x="0" y="403771"/>
                </a:moveTo>
                <a:lnTo>
                  <a:pt x="560908" y="403771"/>
                </a:lnTo>
                <a:lnTo>
                  <a:pt x="560908" y="0"/>
                </a:lnTo>
                <a:lnTo>
                  <a:pt x="0" y="0"/>
                </a:lnTo>
                <a:lnTo>
                  <a:pt x="0" y="4037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/>
          <p:cNvSpPr/>
          <p:nvPr/>
        </p:nvSpPr>
        <p:spPr>
          <a:xfrm>
            <a:off x="9148736" y="1586806"/>
            <a:ext cx="664210" cy="0"/>
          </a:xfrm>
          <a:custGeom>
            <a:avLst/>
            <a:gdLst/>
            <a:ahLst/>
            <a:cxnLst/>
            <a:rect l="l" t="t" r="r" b="b"/>
            <a:pathLst>
              <a:path w="664209">
                <a:moveTo>
                  <a:pt x="0" y="0"/>
                </a:moveTo>
                <a:lnTo>
                  <a:pt x="663701" y="0"/>
                </a:lnTo>
              </a:path>
            </a:pathLst>
          </a:custGeom>
          <a:ln w="20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/>
          <p:cNvSpPr/>
          <p:nvPr/>
        </p:nvSpPr>
        <p:spPr>
          <a:xfrm>
            <a:off x="9275863" y="1686247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369" y="0"/>
                </a:lnTo>
              </a:path>
            </a:pathLst>
          </a:custGeom>
          <a:ln w="20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/>
          <p:cNvSpPr/>
          <p:nvPr/>
        </p:nvSpPr>
        <p:spPr>
          <a:xfrm>
            <a:off x="9127273" y="1620652"/>
            <a:ext cx="708660" cy="0"/>
          </a:xfrm>
          <a:custGeom>
            <a:avLst/>
            <a:gdLst/>
            <a:ahLst/>
            <a:cxnLst/>
            <a:rect l="l" t="t" r="r" b="b"/>
            <a:pathLst>
              <a:path w="708659">
                <a:moveTo>
                  <a:pt x="0" y="0"/>
                </a:moveTo>
                <a:lnTo>
                  <a:pt x="708532" y="0"/>
                </a:lnTo>
              </a:path>
            </a:pathLst>
          </a:custGeom>
          <a:ln w="2158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/>
          <p:cNvSpPr/>
          <p:nvPr/>
        </p:nvSpPr>
        <p:spPr>
          <a:xfrm>
            <a:off x="9104793" y="1652338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396" y="0"/>
                </a:lnTo>
              </a:path>
            </a:pathLst>
          </a:custGeom>
          <a:ln w="21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/>
          <p:cNvSpPr/>
          <p:nvPr/>
        </p:nvSpPr>
        <p:spPr>
          <a:xfrm>
            <a:off x="9167404" y="1017148"/>
            <a:ext cx="628650" cy="516255"/>
          </a:xfrm>
          <a:custGeom>
            <a:avLst/>
            <a:gdLst/>
            <a:ahLst/>
            <a:cxnLst/>
            <a:rect l="l" t="t" r="r" b="b"/>
            <a:pathLst>
              <a:path w="628650" h="516255">
                <a:moveTo>
                  <a:pt x="0" y="516254"/>
                </a:moveTo>
                <a:lnTo>
                  <a:pt x="628243" y="516254"/>
                </a:lnTo>
                <a:lnTo>
                  <a:pt x="628243" y="0"/>
                </a:lnTo>
                <a:lnTo>
                  <a:pt x="0" y="0"/>
                </a:lnTo>
                <a:lnTo>
                  <a:pt x="0" y="516254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/>
          <p:cNvSpPr/>
          <p:nvPr/>
        </p:nvSpPr>
        <p:spPr>
          <a:xfrm>
            <a:off x="9026307" y="1559311"/>
            <a:ext cx="906780" cy="173355"/>
          </a:xfrm>
          <a:custGeom>
            <a:avLst/>
            <a:gdLst/>
            <a:ahLst/>
            <a:cxnLst/>
            <a:rect l="l" t="t" r="r" b="b"/>
            <a:pathLst>
              <a:path w="906779" h="173355">
                <a:moveTo>
                  <a:pt x="140207" y="0"/>
                </a:moveTo>
                <a:lnTo>
                  <a:pt x="0" y="173100"/>
                </a:lnTo>
                <a:lnTo>
                  <a:pt x="906779" y="173100"/>
                </a:lnTo>
                <a:lnTo>
                  <a:pt x="769366" y="0"/>
                </a:lnTo>
                <a:lnTo>
                  <a:pt x="140207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/>
          <p:cNvSpPr/>
          <p:nvPr/>
        </p:nvSpPr>
        <p:spPr>
          <a:xfrm>
            <a:off x="9026307" y="1732389"/>
            <a:ext cx="906780" cy="62230"/>
          </a:xfrm>
          <a:custGeom>
            <a:avLst/>
            <a:gdLst/>
            <a:ahLst/>
            <a:cxnLst/>
            <a:rect l="l" t="t" r="r" b="b"/>
            <a:pathLst>
              <a:path w="906779" h="62230">
                <a:moveTo>
                  <a:pt x="0" y="61998"/>
                </a:moveTo>
                <a:lnTo>
                  <a:pt x="906779" y="61998"/>
                </a:lnTo>
                <a:lnTo>
                  <a:pt x="906779" y="0"/>
                </a:lnTo>
                <a:lnTo>
                  <a:pt x="0" y="0"/>
                </a:lnTo>
                <a:lnTo>
                  <a:pt x="0" y="61998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/>
          <p:cNvSpPr/>
          <p:nvPr/>
        </p:nvSpPr>
        <p:spPr>
          <a:xfrm>
            <a:off x="9202076" y="1071973"/>
            <a:ext cx="561340" cy="403860"/>
          </a:xfrm>
          <a:custGeom>
            <a:avLst/>
            <a:gdLst/>
            <a:ahLst/>
            <a:cxnLst/>
            <a:rect l="l" t="t" r="r" b="b"/>
            <a:pathLst>
              <a:path w="561340" h="403860">
                <a:moveTo>
                  <a:pt x="0" y="403771"/>
                </a:moveTo>
                <a:lnTo>
                  <a:pt x="560908" y="403771"/>
                </a:lnTo>
                <a:lnTo>
                  <a:pt x="560908" y="0"/>
                </a:lnTo>
                <a:lnTo>
                  <a:pt x="0" y="0"/>
                </a:lnTo>
                <a:lnTo>
                  <a:pt x="0" y="403771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/>
          <p:cNvSpPr/>
          <p:nvPr/>
        </p:nvSpPr>
        <p:spPr>
          <a:xfrm>
            <a:off x="9148736" y="1576710"/>
            <a:ext cx="664210" cy="20320"/>
          </a:xfrm>
          <a:custGeom>
            <a:avLst/>
            <a:gdLst/>
            <a:ahLst/>
            <a:cxnLst/>
            <a:rect l="l" t="t" r="r" b="b"/>
            <a:pathLst>
              <a:path w="664209" h="20319">
                <a:moveTo>
                  <a:pt x="16891" y="0"/>
                </a:moveTo>
                <a:lnTo>
                  <a:pt x="0" y="20192"/>
                </a:lnTo>
                <a:lnTo>
                  <a:pt x="663701" y="20192"/>
                </a:lnTo>
                <a:lnTo>
                  <a:pt x="646938" y="0"/>
                </a:lnTo>
                <a:lnTo>
                  <a:pt x="16891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/>
          <p:cNvSpPr/>
          <p:nvPr/>
        </p:nvSpPr>
        <p:spPr>
          <a:xfrm>
            <a:off x="9275863" y="1676151"/>
            <a:ext cx="412750" cy="20320"/>
          </a:xfrm>
          <a:custGeom>
            <a:avLst/>
            <a:gdLst/>
            <a:ahLst/>
            <a:cxnLst/>
            <a:rect l="l" t="t" r="r" b="b"/>
            <a:pathLst>
              <a:path w="412750" h="20319">
                <a:moveTo>
                  <a:pt x="11302" y="0"/>
                </a:moveTo>
                <a:lnTo>
                  <a:pt x="0" y="20192"/>
                </a:lnTo>
                <a:lnTo>
                  <a:pt x="412369" y="20192"/>
                </a:lnTo>
                <a:lnTo>
                  <a:pt x="401066" y="0"/>
                </a:lnTo>
                <a:lnTo>
                  <a:pt x="11302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/>
          <p:cNvSpPr/>
          <p:nvPr/>
        </p:nvSpPr>
        <p:spPr>
          <a:xfrm>
            <a:off x="9127273" y="1609857"/>
            <a:ext cx="708660" cy="21590"/>
          </a:xfrm>
          <a:custGeom>
            <a:avLst/>
            <a:gdLst/>
            <a:ahLst/>
            <a:cxnLst/>
            <a:rect l="l" t="t" r="r" b="b"/>
            <a:pathLst>
              <a:path w="708659" h="21589">
                <a:moveTo>
                  <a:pt x="17779" y="0"/>
                </a:moveTo>
                <a:lnTo>
                  <a:pt x="0" y="21589"/>
                </a:lnTo>
                <a:lnTo>
                  <a:pt x="708532" y="21589"/>
                </a:lnTo>
                <a:lnTo>
                  <a:pt x="689863" y="0"/>
                </a:lnTo>
                <a:lnTo>
                  <a:pt x="17779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/>
          <p:cNvSpPr/>
          <p:nvPr/>
        </p:nvSpPr>
        <p:spPr>
          <a:xfrm>
            <a:off x="9104793" y="1641480"/>
            <a:ext cx="755650" cy="22225"/>
          </a:xfrm>
          <a:custGeom>
            <a:avLst/>
            <a:gdLst/>
            <a:ahLst/>
            <a:cxnLst/>
            <a:rect l="l" t="t" r="r" b="b"/>
            <a:pathLst>
              <a:path w="755650" h="22225">
                <a:moveTo>
                  <a:pt x="18796" y="0"/>
                </a:moveTo>
                <a:lnTo>
                  <a:pt x="0" y="21717"/>
                </a:lnTo>
                <a:lnTo>
                  <a:pt x="755396" y="21717"/>
                </a:lnTo>
                <a:lnTo>
                  <a:pt x="735711" y="0"/>
                </a:lnTo>
                <a:lnTo>
                  <a:pt x="18796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/>
          <p:cNvSpPr/>
          <p:nvPr/>
        </p:nvSpPr>
        <p:spPr>
          <a:xfrm>
            <a:off x="8921152" y="2624967"/>
            <a:ext cx="1115568" cy="4602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7"/>
          <p:cNvSpPr txBox="1"/>
          <p:nvPr/>
        </p:nvSpPr>
        <p:spPr>
          <a:xfrm>
            <a:off x="9089553" y="2694055"/>
            <a:ext cx="780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252827"/>
                </a:solidFill>
                <a:latin typeface="Arial"/>
                <a:cs typeface="Arial"/>
              </a:rPr>
              <a:t>Transport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9" name="object 58"/>
          <p:cNvSpPr/>
          <p:nvPr/>
        </p:nvSpPr>
        <p:spPr>
          <a:xfrm>
            <a:off x="9323488" y="2821564"/>
            <a:ext cx="315468" cy="5760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9"/>
          <p:cNvSpPr/>
          <p:nvPr/>
        </p:nvSpPr>
        <p:spPr>
          <a:xfrm>
            <a:off x="9420642" y="2959485"/>
            <a:ext cx="120650" cy="361950"/>
          </a:xfrm>
          <a:custGeom>
            <a:avLst/>
            <a:gdLst/>
            <a:ahLst/>
            <a:cxnLst/>
            <a:rect l="l" t="t" r="r" b="b"/>
            <a:pathLst>
              <a:path w="120650" h="361950">
                <a:moveTo>
                  <a:pt x="60436" y="51433"/>
                </a:moveTo>
                <a:lnTo>
                  <a:pt x="47408" y="73503"/>
                </a:lnTo>
                <a:lnTo>
                  <a:pt x="46100" y="361950"/>
                </a:lnTo>
                <a:lnTo>
                  <a:pt x="72009" y="361950"/>
                </a:lnTo>
                <a:lnTo>
                  <a:pt x="73211" y="96647"/>
                </a:lnTo>
                <a:lnTo>
                  <a:pt x="73196" y="73503"/>
                </a:lnTo>
                <a:lnTo>
                  <a:pt x="60436" y="51433"/>
                </a:lnTo>
                <a:close/>
              </a:path>
              <a:path w="120650" h="361950">
                <a:moveTo>
                  <a:pt x="75494" y="25653"/>
                </a:moveTo>
                <a:lnTo>
                  <a:pt x="73533" y="25653"/>
                </a:lnTo>
                <a:lnTo>
                  <a:pt x="73315" y="73708"/>
                </a:lnTo>
                <a:lnTo>
                  <a:pt x="94361" y="110109"/>
                </a:lnTo>
                <a:lnTo>
                  <a:pt x="97917" y="116204"/>
                </a:lnTo>
                <a:lnTo>
                  <a:pt x="105791" y="118363"/>
                </a:lnTo>
                <a:lnTo>
                  <a:pt x="118237" y="111251"/>
                </a:lnTo>
                <a:lnTo>
                  <a:pt x="120269" y="103250"/>
                </a:lnTo>
                <a:lnTo>
                  <a:pt x="116713" y="97154"/>
                </a:lnTo>
                <a:lnTo>
                  <a:pt x="75494" y="25653"/>
                </a:lnTo>
                <a:close/>
              </a:path>
              <a:path w="120650" h="361950">
                <a:moveTo>
                  <a:pt x="60706" y="0"/>
                </a:moveTo>
                <a:lnTo>
                  <a:pt x="3683" y="96647"/>
                </a:lnTo>
                <a:lnTo>
                  <a:pt x="0" y="102742"/>
                </a:lnTo>
                <a:lnTo>
                  <a:pt x="2159" y="110743"/>
                </a:lnTo>
                <a:lnTo>
                  <a:pt x="14477" y="117982"/>
                </a:lnTo>
                <a:lnTo>
                  <a:pt x="22351" y="115950"/>
                </a:lnTo>
                <a:lnTo>
                  <a:pt x="47408" y="73503"/>
                </a:lnTo>
                <a:lnTo>
                  <a:pt x="47625" y="25653"/>
                </a:lnTo>
                <a:lnTo>
                  <a:pt x="75494" y="25653"/>
                </a:lnTo>
                <a:lnTo>
                  <a:pt x="60706" y="0"/>
                </a:lnTo>
                <a:close/>
              </a:path>
              <a:path w="120650" h="361950">
                <a:moveTo>
                  <a:pt x="73503" y="32130"/>
                </a:moveTo>
                <a:lnTo>
                  <a:pt x="49275" y="32130"/>
                </a:lnTo>
                <a:lnTo>
                  <a:pt x="71755" y="32257"/>
                </a:lnTo>
                <a:lnTo>
                  <a:pt x="60436" y="51433"/>
                </a:lnTo>
                <a:lnTo>
                  <a:pt x="73315" y="73708"/>
                </a:lnTo>
                <a:lnTo>
                  <a:pt x="73503" y="32130"/>
                </a:lnTo>
                <a:close/>
              </a:path>
              <a:path w="120650" h="361950">
                <a:moveTo>
                  <a:pt x="73533" y="25653"/>
                </a:moveTo>
                <a:lnTo>
                  <a:pt x="47625" y="25653"/>
                </a:lnTo>
                <a:lnTo>
                  <a:pt x="47408" y="73503"/>
                </a:lnTo>
                <a:lnTo>
                  <a:pt x="60436" y="51433"/>
                </a:lnTo>
                <a:lnTo>
                  <a:pt x="49275" y="32130"/>
                </a:lnTo>
                <a:lnTo>
                  <a:pt x="73503" y="32130"/>
                </a:lnTo>
                <a:lnTo>
                  <a:pt x="73533" y="25653"/>
                </a:lnTo>
                <a:close/>
              </a:path>
              <a:path w="120650" h="361950">
                <a:moveTo>
                  <a:pt x="49275" y="32130"/>
                </a:moveTo>
                <a:lnTo>
                  <a:pt x="60436" y="51433"/>
                </a:lnTo>
                <a:lnTo>
                  <a:pt x="71755" y="32257"/>
                </a:lnTo>
                <a:lnTo>
                  <a:pt x="49275" y="32130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0"/>
          <p:cNvSpPr/>
          <p:nvPr/>
        </p:nvSpPr>
        <p:spPr>
          <a:xfrm>
            <a:off x="9323488" y="3484503"/>
            <a:ext cx="315468" cy="5775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1"/>
          <p:cNvSpPr/>
          <p:nvPr/>
        </p:nvSpPr>
        <p:spPr>
          <a:xfrm>
            <a:off x="9420642" y="3622426"/>
            <a:ext cx="120650" cy="363855"/>
          </a:xfrm>
          <a:custGeom>
            <a:avLst/>
            <a:gdLst/>
            <a:ahLst/>
            <a:cxnLst/>
            <a:rect l="l" t="t" r="r" b="b"/>
            <a:pathLst>
              <a:path w="120650" h="363854">
                <a:moveTo>
                  <a:pt x="60436" y="51433"/>
                </a:moveTo>
                <a:lnTo>
                  <a:pt x="47408" y="73502"/>
                </a:lnTo>
                <a:lnTo>
                  <a:pt x="46100" y="363474"/>
                </a:lnTo>
                <a:lnTo>
                  <a:pt x="72009" y="363600"/>
                </a:lnTo>
                <a:lnTo>
                  <a:pt x="73212" y="96647"/>
                </a:lnTo>
                <a:lnTo>
                  <a:pt x="73196" y="73502"/>
                </a:lnTo>
                <a:lnTo>
                  <a:pt x="60436" y="51433"/>
                </a:lnTo>
                <a:close/>
              </a:path>
              <a:path w="120650" h="363854">
                <a:moveTo>
                  <a:pt x="75440" y="25526"/>
                </a:moveTo>
                <a:lnTo>
                  <a:pt x="47625" y="25526"/>
                </a:lnTo>
                <a:lnTo>
                  <a:pt x="73533" y="25654"/>
                </a:lnTo>
                <a:lnTo>
                  <a:pt x="73316" y="73710"/>
                </a:lnTo>
                <a:lnTo>
                  <a:pt x="94361" y="110109"/>
                </a:lnTo>
                <a:lnTo>
                  <a:pt x="97917" y="116205"/>
                </a:lnTo>
                <a:lnTo>
                  <a:pt x="105791" y="118363"/>
                </a:lnTo>
                <a:lnTo>
                  <a:pt x="118237" y="111251"/>
                </a:lnTo>
                <a:lnTo>
                  <a:pt x="120269" y="103250"/>
                </a:lnTo>
                <a:lnTo>
                  <a:pt x="116713" y="97028"/>
                </a:lnTo>
                <a:lnTo>
                  <a:pt x="75440" y="25526"/>
                </a:lnTo>
                <a:close/>
              </a:path>
              <a:path w="120650" h="363854">
                <a:moveTo>
                  <a:pt x="60706" y="0"/>
                </a:moveTo>
                <a:lnTo>
                  <a:pt x="3683" y="96647"/>
                </a:lnTo>
                <a:lnTo>
                  <a:pt x="0" y="102743"/>
                </a:lnTo>
                <a:lnTo>
                  <a:pt x="2159" y="110743"/>
                </a:lnTo>
                <a:lnTo>
                  <a:pt x="14477" y="117982"/>
                </a:lnTo>
                <a:lnTo>
                  <a:pt x="22351" y="115950"/>
                </a:lnTo>
                <a:lnTo>
                  <a:pt x="47408" y="73502"/>
                </a:lnTo>
                <a:lnTo>
                  <a:pt x="47625" y="25526"/>
                </a:lnTo>
                <a:lnTo>
                  <a:pt x="75440" y="25526"/>
                </a:lnTo>
                <a:lnTo>
                  <a:pt x="60706" y="0"/>
                </a:lnTo>
                <a:close/>
              </a:path>
              <a:path w="120650" h="363854">
                <a:moveTo>
                  <a:pt x="73503" y="32131"/>
                </a:moveTo>
                <a:lnTo>
                  <a:pt x="49275" y="32131"/>
                </a:lnTo>
                <a:lnTo>
                  <a:pt x="71755" y="32257"/>
                </a:lnTo>
                <a:lnTo>
                  <a:pt x="60436" y="51433"/>
                </a:lnTo>
                <a:lnTo>
                  <a:pt x="73316" y="73710"/>
                </a:lnTo>
                <a:lnTo>
                  <a:pt x="73503" y="32131"/>
                </a:lnTo>
                <a:close/>
              </a:path>
              <a:path w="120650" h="363854">
                <a:moveTo>
                  <a:pt x="47625" y="25526"/>
                </a:moveTo>
                <a:lnTo>
                  <a:pt x="47408" y="73502"/>
                </a:lnTo>
                <a:lnTo>
                  <a:pt x="60436" y="51433"/>
                </a:lnTo>
                <a:lnTo>
                  <a:pt x="49275" y="32131"/>
                </a:lnTo>
                <a:lnTo>
                  <a:pt x="73503" y="32131"/>
                </a:lnTo>
                <a:lnTo>
                  <a:pt x="73533" y="25654"/>
                </a:lnTo>
                <a:lnTo>
                  <a:pt x="47625" y="25526"/>
                </a:lnTo>
                <a:close/>
              </a:path>
              <a:path w="120650" h="363854">
                <a:moveTo>
                  <a:pt x="49275" y="32131"/>
                </a:moveTo>
                <a:lnTo>
                  <a:pt x="60436" y="51433"/>
                </a:lnTo>
                <a:lnTo>
                  <a:pt x="71755" y="32257"/>
                </a:lnTo>
                <a:lnTo>
                  <a:pt x="49275" y="32131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/>
          <p:cNvSpPr/>
          <p:nvPr/>
        </p:nvSpPr>
        <p:spPr>
          <a:xfrm>
            <a:off x="4137316" y="776355"/>
            <a:ext cx="1242059" cy="3756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3"/>
          <p:cNvSpPr/>
          <p:nvPr/>
        </p:nvSpPr>
        <p:spPr>
          <a:xfrm>
            <a:off x="4184560" y="803788"/>
            <a:ext cx="1147572" cy="36621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/>
          <p:cNvSpPr/>
          <p:nvPr/>
        </p:nvSpPr>
        <p:spPr>
          <a:xfrm>
            <a:off x="4184560" y="803788"/>
            <a:ext cx="1148080" cy="3662679"/>
          </a:xfrm>
          <a:custGeom>
            <a:avLst/>
            <a:gdLst/>
            <a:ahLst/>
            <a:cxnLst/>
            <a:rect l="l" t="t" r="r" b="b"/>
            <a:pathLst>
              <a:path w="1148079" h="3662679">
                <a:moveTo>
                  <a:pt x="0" y="191262"/>
                </a:moveTo>
                <a:lnTo>
                  <a:pt x="5049" y="147397"/>
                </a:lnTo>
                <a:lnTo>
                  <a:pt x="19434" y="107135"/>
                </a:lnTo>
                <a:lnTo>
                  <a:pt x="42007" y="71623"/>
                </a:lnTo>
                <a:lnTo>
                  <a:pt x="71623" y="42007"/>
                </a:lnTo>
                <a:lnTo>
                  <a:pt x="107135" y="19434"/>
                </a:lnTo>
                <a:lnTo>
                  <a:pt x="147397" y="5049"/>
                </a:lnTo>
                <a:lnTo>
                  <a:pt x="191262" y="0"/>
                </a:lnTo>
                <a:lnTo>
                  <a:pt x="956310" y="0"/>
                </a:lnTo>
                <a:lnTo>
                  <a:pt x="1000174" y="5049"/>
                </a:lnTo>
                <a:lnTo>
                  <a:pt x="1040436" y="19434"/>
                </a:lnTo>
                <a:lnTo>
                  <a:pt x="1075948" y="42007"/>
                </a:lnTo>
                <a:lnTo>
                  <a:pt x="1105564" y="71623"/>
                </a:lnTo>
                <a:lnTo>
                  <a:pt x="1128137" y="107135"/>
                </a:lnTo>
                <a:lnTo>
                  <a:pt x="1142522" y="147397"/>
                </a:lnTo>
                <a:lnTo>
                  <a:pt x="1147572" y="191262"/>
                </a:lnTo>
                <a:lnTo>
                  <a:pt x="1147572" y="3470910"/>
                </a:lnTo>
                <a:lnTo>
                  <a:pt x="1142522" y="3514774"/>
                </a:lnTo>
                <a:lnTo>
                  <a:pt x="1128137" y="3555036"/>
                </a:lnTo>
                <a:lnTo>
                  <a:pt x="1105564" y="3590548"/>
                </a:lnTo>
                <a:lnTo>
                  <a:pt x="1075948" y="3620164"/>
                </a:lnTo>
                <a:lnTo>
                  <a:pt x="1040436" y="3642737"/>
                </a:lnTo>
                <a:lnTo>
                  <a:pt x="1000174" y="3657122"/>
                </a:lnTo>
                <a:lnTo>
                  <a:pt x="956310" y="3662172"/>
                </a:lnTo>
                <a:lnTo>
                  <a:pt x="191262" y="3662172"/>
                </a:lnTo>
                <a:lnTo>
                  <a:pt x="147397" y="3657122"/>
                </a:lnTo>
                <a:lnTo>
                  <a:pt x="107135" y="3642737"/>
                </a:lnTo>
                <a:lnTo>
                  <a:pt x="71623" y="3620164"/>
                </a:lnTo>
                <a:lnTo>
                  <a:pt x="42007" y="3590548"/>
                </a:lnTo>
                <a:lnTo>
                  <a:pt x="19434" y="3555036"/>
                </a:lnTo>
                <a:lnTo>
                  <a:pt x="5049" y="3514774"/>
                </a:lnTo>
                <a:lnTo>
                  <a:pt x="0" y="3470910"/>
                </a:lnTo>
                <a:lnTo>
                  <a:pt x="0" y="191262"/>
                </a:lnTo>
                <a:close/>
              </a:path>
            </a:pathLst>
          </a:custGeom>
          <a:ln w="9144">
            <a:solidFill>
              <a:srgbClr val="5F61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5"/>
          <p:cNvSpPr/>
          <p:nvPr/>
        </p:nvSpPr>
        <p:spPr>
          <a:xfrm>
            <a:off x="6497992" y="776355"/>
            <a:ext cx="1242060" cy="3756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/>
          <p:cNvSpPr/>
          <p:nvPr/>
        </p:nvSpPr>
        <p:spPr>
          <a:xfrm>
            <a:off x="6545236" y="803788"/>
            <a:ext cx="1147572" cy="36621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7"/>
          <p:cNvSpPr/>
          <p:nvPr/>
        </p:nvSpPr>
        <p:spPr>
          <a:xfrm>
            <a:off x="6545236" y="803788"/>
            <a:ext cx="1148080" cy="3662679"/>
          </a:xfrm>
          <a:custGeom>
            <a:avLst/>
            <a:gdLst/>
            <a:ahLst/>
            <a:cxnLst/>
            <a:rect l="l" t="t" r="r" b="b"/>
            <a:pathLst>
              <a:path w="1148079" h="3662679">
                <a:moveTo>
                  <a:pt x="0" y="191262"/>
                </a:moveTo>
                <a:lnTo>
                  <a:pt x="5049" y="147397"/>
                </a:lnTo>
                <a:lnTo>
                  <a:pt x="19434" y="107135"/>
                </a:lnTo>
                <a:lnTo>
                  <a:pt x="42007" y="71623"/>
                </a:lnTo>
                <a:lnTo>
                  <a:pt x="71623" y="42007"/>
                </a:lnTo>
                <a:lnTo>
                  <a:pt x="107135" y="19434"/>
                </a:lnTo>
                <a:lnTo>
                  <a:pt x="147397" y="5049"/>
                </a:lnTo>
                <a:lnTo>
                  <a:pt x="191262" y="0"/>
                </a:lnTo>
                <a:lnTo>
                  <a:pt x="956310" y="0"/>
                </a:lnTo>
                <a:lnTo>
                  <a:pt x="1000174" y="5049"/>
                </a:lnTo>
                <a:lnTo>
                  <a:pt x="1040436" y="19434"/>
                </a:lnTo>
                <a:lnTo>
                  <a:pt x="1075948" y="42007"/>
                </a:lnTo>
                <a:lnTo>
                  <a:pt x="1105564" y="71623"/>
                </a:lnTo>
                <a:lnTo>
                  <a:pt x="1128137" y="107135"/>
                </a:lnTo>
                <a:lnTo>
                  <a:pt x="1142522" y="147397"/>
                </a:lnTo>
                <a:lnTo>
                  <a:pt x="1147572" y="191262"/>
                </a:lnTo>
                <a:lnTo>
                  <a:pt x="1147572" y="3470910"/>
                </a:lnTo>
                <a:lnTo>
                  <a:pt x="1142522" y="3514774"/>
                </a:lnTo>
                <a:lnTo>
                  <a:pt x="1128137" y="3555036"/>
                </a:lnTo>
                <a:lnTo>
                  <a:pt x="1105564" y="3590548"/>
                </a:lnTo>
                <a:lnTo>
                  <a:pt x="1075948" y="3620164"/>
                </a:lnTo>
                <a:lnTo>
                  <a:pt x="1040436" y="3642737"/>
                </a:lnTo>
                <a:lnTo>
                  <a:pt x="1000174" y="3657122"/>
                </a:lnTo>
                <a:lnTo>
                  <a:pt x="956310" y="3662172"/>
                </a:lnTo>
                <a:lnTo>
                  <a:pt x="191262" y="3662172"/>
                </a:lnTo>
                <a:lnTo>
                  <a:pt x="147397" y="3657122"/>
                </a:lnTo>
                <a:lnTo>
                  <a:pt x="107135" y="3642737"/>
                </a:lnTo>
                <a:lnTo>
                  <a:pt x="71623" y="3620164"/>
                </a:lnTo>
                <a:lnTo>
                  <a:pt x="42007" y="3590548"/>
                </a:lnTo>
                <a:lnTo>
                  <a:pt x="19434" y="3555036"/>
                </a:lnTo>
                <a:lnTo>
                  <a:pt x="5049" y="3514774"/>
                </a:lnTo>
                <a:lnTo>
                  <a:pt x="0" y="3470910"/>
                </a:lnTo>
                <a:lnTo>
                  <a:pt x="0" y="191262"/>
                </a:lnTo>
                <a:close/>
              </a:path>
            </a:pathLst>
          </a:custGeom>
          <a:ln w="9144">
            <a:solidFill>
              <a:srgbClr val="5F61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8"/>
          <p:cNvSpPr/>
          <p:nvPr/>
        </p:nvSpPr>
        <p:spPr>
          <a:xfrm>
            <a:off x="6811936" y="3484503"/>
            <a:ext cx="315467" cy="5760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9"/>
          <p:cNvSpPr/>
          <p:nvPr/>
        </p:nvSpPr>
        <p:spPr>
          <a:xfrm>
            <a:off x="6909091" y="3622426"/>
            <a:ext cx="120650" cy="361950"/>
          </a:xfrm>
          <a:custGeom>
            <a:avLst/>
            <a:gdLst/>
            <a:ahLst/>
            <a:cxnLst/>
            <a:rect l="l" t="t" r="r" b="b"/>
            <a:pathLst>
              <a:path w="120650" h="361950">
                <a:moveTo>
                  <a:pt x="60436" y="51433"/>
                </a:moveTo>
                <a:lnTo>
                  <a:pt x="47407" y="73504"/>
                </a:lnTo>
                <a:lnTo>
                  <a:pt x="46100" y="361950"/>
                </a:lnTo>
                <a:lnTo>
                  <a:pt x="72008" y="361950"/>
                </a:lnTo>
                <a:lnTo>
                  <a:pt x="73211" y="96647"/>
                </a:lnTo>
                <a:lnTo>
                  <a:pt x="73197" y="73504"/>
                </a:lnTo>
                <a:lnTo>
                  <a:pt x="60436" y="51433"/>
                </a:lnTo>
                <a:close/>
              </a:path>
              <a:path w="120650" h="361950">
                <a:moveTo>
                  <a:pt x="75440" y="25526"/>
                </a:moveTo>
                <a:lnTo>
                  <a:pt x="47625" y="25526"/>
                </a:lnTo>
                <a:lnTo>
                  <a:pt x="73532" y="25654"/>
                </a:lnTo>
                <a:lnTo>
                  <a:pt x="73315" y="73708"/>
                </a:lnTo>
                <a:lnTo>
                  <a:pt x="94360" y="110109"/>
                </a:lnTo>
                <a:lnTo>
                  <a:pt x="97916" y="116205"/>
                </a:lnTo>
                <a:lnTo>
                  <a:pt x="105790" y="118363"/>
                </a:lnTo>
                <a:lnTo>
                  <a:pt x="118237" y="111251"/>
                </a:lnTo>
                <a:lnTo>
                  <a:pt x="120268" y="103250"/>
                </a:lnTo>
                <a:lnTo>
                  <a:pt x="116712" y="97028"/>
                </a:lnTo>
                <a:lnTo>
                  <a:pt x="75440" y="25526"/>
                </a:lnTo>
                <a:close/>
              </a:path>
              <a:path w="120650" h="361950">
                <a:moveTo>
                  <a:pt x="60705" y="0"/>
                </a:moveTo>
                <a:lnTo>
                  <a:pt x="3682" y="96647"/>
                </a:lnTo>
                <a:lnTo>
                  <a:pt x="0" y="102743"/>
                </a:lnTo>
                <a:lnTo>
                  <a:pt x="2158" y="110743"/>
                </a:lnTo>
                <a:lnTo>
                  <a:pt x="14477" y="117982"/>
                </a:lnTo>
                <a:lnTo>
                  <a:pt x="22351" y="115950"/>
                </a:lnTo>
                <a:lnTo>
                  <a:pt x="47407" y="73504"/>
                </a:lnTo>
                <a:lnTo>
                  <a:pt x="47625" y="25526"/>
                </a:lnTo>
                <a:lnTo>
                  <a:pt x="75440" y="25526"/>
                </a:lnTo>
                <a:lnTo>
                  <a:pt x="60705" y="0"/>
                </a:lnTo>
                <a:close/>
              </a:path>
              <a:path w="120650" h="361950">
                <a:moveTo>
                  <a:pt x="73503" y="32131"/>
                </a:moveTo>
                <a:lnTo>
                  <a:pt x="49275" y="32131"/>
                </a:lnTo>
                <a:lnTo>
                  <a:pt x="71754" y="32257"/>
                </a:lnTo>
                <a:lnTo>
                  <a:pt x="60436" y="51433"/>
                </a:lnTo>
                <a:lnTo>
                  <a:pt x="73315" y="73708"/>
                </a:lnTo>
                <a:lnTo>
                  <a:pt x="73503" y="32131"/>
                </a:lnTo>
                <a:close/>
              </a:path>
              <a:path w="120650" h="361950">
                <a:moveTo>
                  <a:pt x="47625" y="25526"/>
                </a:moveTo>
                <a:lnTo>
                  <a:pt x="47407" y="73504"/>
                </a:lnTo>
                <a:lnTo>
                  <a:pt x="60436" y="51433"/>
                </a:lnTo>
                <a:lnTo>
                  <a:pt x="49275" y="32131"/>
                </a:lnTo>
                <a:lnTo>
                  <a:pt x="73503" y="32131"/>
                </a:lnTo>
                <a:lnTo>
                  <a:pt x="73532" y="25654"/>
                </a:lnTo>
                <a:lnTo>
                  <a:pt x="47625" y="25526"/>
                </a:lnTo>
                <a:close/>
              </a:path>
              <a:path w="120650" h="361950">
                <a:moveTo>
                  <a:pt x="49275" y="32131"/>
                </a:moveTo>
                <a:lnTo>
                  <a:pt x="60436" y="51433"/>
                </a:lnTo>
                <a:lnTo>
                  <a:pt x="71754" y="32257"/>
                </a:lnTo>
                <a:lnTo>
                  <a:pt x="49275" y="32131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0"/>
          <p:cNvSpPr/>
          <p:nvPr/>
        </p:nvSpPr>
        <p:spPr>
          <a:xfrm>
            <a:off x="1840647" y="3953896"/>
            <a:ext cx="1115568" cy="4602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1"/>
          <p:cNvSpPr txBox="1"/>
          <p:nvPr/>
        </p:nvSpPr>
        <p:spPr>
          <a:xfrm>
            <a:off x="2221444" y="4023618"/>
            <a:ext cx="35242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252827"/>
                </a:solidFill>
                <a:latin typeface="Arial"/>
                <a:cs typeface="Arial"/>
              </a:rPr>
              <a:t>Link</a:t>
            </a:r>
            <a:endParaRPr sz="1400">
              <a:latin typeface="Arial"/>
              <a:cs typeface="Arial"/>
            </a:endParaRPr>
          </a:p>
        </p:txBody>
      </p:sp>
      <p:sp>
        <p:nvSpPr>
          <p:cNvPr id="73" name="object 72"/>
          <p:cNvSpPr/>
          <p:nvPr/>
        </p:nvSpPr>
        <p:spPr>
          <a:xfrm>
            <a:off x="4201323" y="3953896"/>
            <a:ext cx="1114043" cy="4602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3"/>
          <p:cNvSpPr txBox="1"/>
          <p:nvPr/>
        </p:nvSpPr>
        <p:spPr>
          <a:xfrm>
            <a:off x="4582451" y="4023618"/>
            <a:ext cx="35242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252827"/>
                </a:solidFill>
                <a:latin typeface="Arial"/>
                <a:cs typeface="Arial"/>
              </a:rPr>
              <a:t>Link</a:t>
            </a:r>
            <a:endParaRPr sz="1400">
              <a:latin typeface="Arial"/>
              <a:cs typeface="Arial"/>
            </a:endParaRPr>
          </a:p>
        </p:txBody>
      </p:sp>
      <p:sp>
        <p:nvSpPr>
          <p:cNvPr id="75" name="object 74"/>
          <p:cNvSpPr/>
          <p:nvPr/>
        </p:nvSpPr>
        <p:spPr>
          <a:xfrm>
            <a:off x="2841916" y="4691511"/>
            <a:ext cx="1467612" cy="7010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5"/>
          <p:cNvSpPr/>
          <p:nvPr/>
        </p:nvSpPr>
        <p:spPr>
          <a:xfrm>
            <a:off x="3040035" y="4822576"/>
            <a:ext cx="973836" cy="4587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6"/>
          <p:cNvSpPr/>
          <p:nvPr/>
        </p:nvSpPr>
        <p:spPr>
          <a:xfrm>
            <a:off x="2890695" y="4719509"/>
            <a:ext cx="1372182" cy="6051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7"/>
          <p:cNvSpPr/>
          <p:nvPr/>
        </p:nvSpPr>
        <p:spPr>
          <a:xfrm>
            <a:off x="2890695" y="4719509"/>
            <a:ext cx="1372235" cy="605155"/>
          </a:xfrm>
          <a:custGeom>
            <a:avLst/>
            <a:gdLst/>
            <a:ahLst/>
            <a:cxnLst/>
            <a:rect l="l" t="t" r="r" b="b"/>
            <a:pathLst>
              <a:path w="1372235" h="605154">
                <a:moveTo>
                  <a:pt x="123813" y="199205"/>
                </a:moveTo>
                <a:lnTo>
                  <a:pt x="138201" y="132426"/>
                </a:lnTo>
                <a:lnTo>
                  <a:pt x="165564" y="103891"/>
                </a:lnTo>
                <a:lnTo>
                  <a:pt x="204039" y="80436"/>
                </a:lnTo>
                <a:lnTo>
                  <a:pt x="251877" y="63444"/>
                </a:lnTo>
                <a:lnTo>
                  <a:pt x="307328" y="54298"/>
                </a:lnTo>
                <a:lnTo>
                  <a:pt x="343048" y="53163"/>
                </a:lnTo>
                <a:lnTo>
                  <a:pt x="378305" y="55600"/>
                </a:lnTo>
                <a:lnTo>
                  <a:pt x="412394" y="61513"/>
                </a:lnTo>
                <a:lnTo>
                  <a:pt x="444615" y="70808"/>
                </a:lnTo>
                <a:lnTo>
                  <a:pt x="477378" y="44819"/>
                </a:lnTo>
                <a:lnTo>
                  <a:pt x="520424" y="26907"/>
                </a:lnTo>
                <a:lnTo>
                  <a:pt x="569988" y="17773"/>
                </a:lnTo>
                <a:lnTo>
                  <a:pt x="622301" y="18118"/>
                </a:lnTo>
                <a:lnTo>
                  <a:pt x="673596" y="28644"/>
                </a:lnTo>
                <a:lnTo>
                  <a:pt x="712966" y="45916"/>
                </a:lnTo>
                <a:lnTo>
                  <a:pt x="746785" y="19847"/>
                </a:lnTo>
                <a:lnTo>
                  <a:pt x="793023" y="4149"/>
                </a:lnTo>
                <a:lnTo>
                  <a:pt x="845714" y="0"/>
                </a:lnTo>
                <a:lnTo>
                  <a:pt x="898894" y="8578"/>
                </a:lnTo>
                <a:lnTo>
                  <a:pt x="912614" y="13331"/>
                </a:lnTo>
                <a:lnTo>
                  <a:pt x="925310" y="18976"/>
                </a:lnTo>
                <a:lnTo>
                  <a:pt x="936863" y="25455"/>
                </a:lnTo>
                <a:lnTo>
                  <a:pt x="947154" y="32708"/>
                </a:lnTo>
                <a:lnTo>
                  <a:pt x="984689" y="13444"/>
                </a:lnTo>
                <a:lnTo>
                  <a:pt x="1028771" y="2555"/>
                </a:lnTo>
                <a:lnTo>
                  <a:pt x="1075828" y="219"/>
                </a:lnTo>
                <a:lnTo>
                  <a:pt x="1122288" y="6613"/>
                </a:lnTo>
                <a:lnTo>
                  <a:pt x="1164578" y="21913"/>
                </a:lnTo>
                <a:lnTo>
                  <a:pt x="1198471" y="46249"/>
                </a:lnTo>
                <a:lnTo>
                  <a:pt x="1216648" y="76015"/>
                </a:lnTo>
                <a:lnTo>
                  <a:pt x="1276709" y="94132"/>
                </a:lnTo>
                <a:lnTo>
                  <a:pt x="1319089" y="123703"/>
                </a:lnTo>
                <a:lnTo>
                  <a:pt x="1339967" y="160704"/>
                </a:lnTo>
                <a:lnTo>
                  <a:pt x="1335520" y="201110"/>
                </a:lnTo>
                <a:lnTo>
                  <a:pt x="1333361" y="205555"/>
                </a:lnTo>
                <a:lnTo>
                  <a:pt x="1330821" y="210127"/>
                </a:lnTo>
                <a:lnTo>
                  <a:pt x="1327773" y="214445"/>
                </a:lnTo>
                <a:lnTo>
                  <a:pt x="1360447" y="250811"/>
                </a:lnTo>
                <a:lnTo>
                  <a:pt x="1372182" y="290095"/>
                </a:lnTo>
                <a:lnTo>
                  <a:pt x="1363617" y="329301"/>
                </a:lnTo>
                <a:lnTo>
                  <a:pt x="1335393" y="365433"/>
                </a:lnTo>
                <a:lnTo>
                  <a:pt x="1288149" y="395496"/>
                </a:lnTo>
                <a:lnTo>
                  <a:pt x="1240571" y="412093"/>
                </a:lnTo>
                <a:lnTo>
                  <a:pt x="1187565" y="420909"/>
                </a:lnTo>
                <a:lnTo>
                  <a:pt x="1177756" y="455687"/>
                </a:lnTo>
                <a:lnTo>
                  <a:pt x="1151281" y="485805"/>
                </a:lnTo>
                <a:lnTo>
                  <a:pt x="1111194" y="509465"/>
                </a:lnTo>
                <a:lnTo>
                  <a:pt x="1060548" y="524865"/>
                </a:lnTo>
                <a:lnTo>
                  <a:pt x="1002399" y="530205"/>
                </a:lnTo>
                <a:lnTo>
                  <a:pt x="977167" y="529038"/>
                </a:lnTo>
                <a:lnTo>
                  <a:pt x="952567" y="525825"/>
                </a:lnTo>
                <a:lnTo>
                  <a:pt x="928943" y="520623"/>
                </a:lnTo>
                <a:lnTo>
                  <a:pt x="906641" y="513492"/>
                </a:lnTo>
                <a:lnTo>
                  <a:pt x="882808" y="544990"/>
                </a:lnTo>
                <a:lnTo>
                  <a:pt x="847294" y="570724"/>
                </a:lnTo>
                <a:lnTo>
                  <a:pt x="802643" y="589874"/>
                </a:lnTo>
                <a:lnTo>
                  <a:pt x="751400" y="601620"/>
                </a:lnTo>
                <a:lnTo>
                  <a:pt x="696106" y="605139"/>
                </a:lnTo>
                <a:lnTo>
                  <a:pt x="639306" y="599611"/>
                </a:lnTo>
                <a:lnTo>
                  <a:pt x="605006" y="591356"/>
                </a:lnTo>
                <a:lnTo>
                  <a:pt x="573789" y="579778"/>
                </a:lnTo>
                <a:lnTo>
                  <a:pt x="546312" y="565169"/>
                </a:lnTo>
                <a:lnTo>
                  <a:pt x="523228" y="547820"/>
                </a:lnTo>
                <a:lnTo>
                  <a:pt x="471749" y="561919"/>
                </a:lnTo>
                <a:lnTo>
                  <a:pt x="418046" y="568410"/>
                </a:lnTo>
                <a:lnTo>
                  <a:pt x="364141" y="567594"/>
                </a:lnTo>
                <a:lnTo>
                  <a:pt x="312055" y="559776"/>
                </a:lnTo>
                <a:lnTo>
                  <a:pt x="263811" y="545258"/>
                </a:lnTo>
                <a:lnTo>
                  <a:pt x="221429" y="524344"/>
                </a:lnTo>
                <a:lnTo>
                  <a:pt x="186932" y="497337"/>
                </a:lnTo>
                <a:lnTo>
                  <a:pt x="185154" y="495572"/>
                </a:lnTo>
                <a:lnTo>
                  <a:pt x="184265" y="494683"/>
                </a:lnTo>
                <a:lnTo>
                  <a:pt x="129484" y="491973"/>
                </a:lnTo>
                <a:lnTo>
                  <a:pt x="82347" y="477400"/>
                </a:lnTo>
                <a:lnTo>
                  <a:pt x="47783" y="453305"/>
                </a:lnTo>
                <a:lnTo>
                  <a:pt x="30450" y="403948"/>
                </a:lnTo>
                <a:lnTo>
                  <a:pt x="36643" y="386471"/>
                </a:lnTo>
                <a:lnTo>
                  <a:pt x="48956" y="370182"/>
                </a:lnTo>
                <a:lnTo>
                  <a:pt x="67044" y="355669"/>
                </a:lnTo>
                <a:lnTo>
                  <a:pt x="26233" y="333654"/>
                </a:lnTo>
                <a:lnTo>
                  <a:pt x="3353" y="304901"/>
                </a:lnTo>
                <a:lnTo>
                  <a:pt x="0" y="273051"/>
                </a:lnTo>
                <a:lnTo>
                  <a:pt x="17768" y="241750"/>
                </a:lnTo>
                <a:lnTo>
                  <a:pt x="37391" y="226131"/>
                </a:lnTo>
                <a:lnTo>
                  <a:pt x="62170" y="213858"/>
                </a:lnTo>
                <a:lnTo>
                  <a:pt x="90973" y="205370"/>
                </a:lnTo>
                <a:lnTo>
                  <a:pt x="122670" y="201110"/>
                </a:lnTo>
                <a:lnTo>
                  <a:pt x="123813" y="199205"/>
                </a:lnTo>
                <a:close/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8"/>
          <p:cNvSpPr/>
          <p:nvPr/>
        </p:nvSpPr>
        <p:spPr>
          <a:xfrm>
            <a:off x="2959264" y="5072892"/>
            <a:ext cx="80645" cy="11430"/>
          </a:xfrm>
          <a:custGeom>
            <a:avLst/>
            <a:gdLst/>
            <a:ahLst/>
            <a:cxnLst/>
            <a:rect l="l" t="t" r="r" b="b"/>
            <a:pathLst>
              <a:path w="80644" h="11429">
                <a:moveTo>
                  <a:pt x="80390" y="11176"/>
                </a:moveTo>
                <a:lnTo>
                  <a:pt x="59400" y="11162"/>
                </a:lnTo>
                <a:lnTo>
                  <a:pt x="38766" y="9255"/>
                </a:lnTo>
                <a:lnTo>
                  <a:pt x="18847" y="5514"/>
                </a:lnTo>
                <a:lnTo>
                  <a:pt x="0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9"/>
          <p:cNvSpPr/>
          <p:nvPr/>
        </p:nvSpPr>
        <p:spPr>
          <a:xfrm>
            <a:off x="3075469" y="5206192"/>
            <a:ext cx="35560" cy="5715"/>
          </a:xfrm>
          <a:custGeom>
            <a:avLst/>
            <a:gdLst/>
            <a:ahLst/>
            <a:cxnLst/>
            <a:rect l="l" t="t" r="r" b="b"/>
            <a:pathLst>
              <a:path w="35560" h="5714">
                <a:moveTo>
                  <a:pt x="35178" y="0"/>
                </a:moveTo>
                <a:lnTo>
                  <a:pt x="26610" y="1851"/>
                </a:lnTo>
                <a:lnTo>
                  <a:pt x="17875" y="3362"/>
                </a:lnTo>
                <a:lnTo>
                  <a:pt x="8997" y="4525"/>
                </a:lnTo>
                <a:lnTo>
                  <a:pt x="0" y="5333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0"/>
          <p:cNvSpPr/>
          <p:nvPr/>
        </p:nvSpPr>
        <p:spPr>
          <a:xfrm>
            <a:off x="3392714" y="5240520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21081" y="24371"/>
                </a:moveTo>
                <a:lnTo>
                  <a:pt x="15037" y="18539"/>
                </a:lnTo>
                <a:lnTo>
                  <a:pt x="9493" y="12523"/>
                </a:lnTo>
                <a:lnTo>
                  <a:pt x="4472" y="6338"/>
                </a:lnTo>
                <a:lnTo>
                  <a:pt x="0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1"/>
          <p:cNvSpPr/>
          <p:nvPr/>
        </p:nvSpPr>
        <p:spPr>
          <a:xfrm>
            <a:off x="3797463" y="5204122"/>
            <a:ext cx="8890" cy="27305"/>
          </a:xfrm>
          <a:custGeom>
            <a:avLst/>
            <a:gdLst/>
            <a:ahLst/>
            <a:cxnLst/>
            <a:rect l="l" t="t" r="r" b="b"/>
            <a:pathLst>
              <a:path w="8889" h="27304">
                <a:moveTo>
                  <a:pt x="8508" y="0"/>
                </a:moveTo>
                <a:lnTo>
                  <a:pt x="7268" y="6777"/>
                </a:lnTo>
                <a:lnTo>
                  <a:pt x="5445" y="13500"/>
                </a:lnTo>
                <a:lnTo>
                  <a:pt x="3026" y="20156"/>
                </a:lnTo>
                <a:lnTo>
                  <a:pt x="0" y="26733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2"/>
          <p:cNvSpPr/>
          <p:nvPr/>
        </p:nvSpPr>
        <p:spPr>
          <a:xfrm>
            <a:off x="3974248" y="5038857"/>
            <a:ext cx="103505" cy="100330"/>
          </a:xfrm>
          <a:custGeom>
            <a:avLst/>
            <a:gdLst/>
            <a:ahLst/>
            <a:cxnLst/>
            <a:rect l="l" t="t" r="r" b="b"/>
            <a:pathLst>
              <a:path w="103505" h="100329">
                <a:moveTo>
                  <a:pt x="0" y="0"/>
                </a:moveTo>
                <a:lnTo>
                  <a:pt x="43064" y="17528"/>
                </a:lnTo>
                <a:lnTo>
                  <a:pt x="75723" y="41071"/>
                </a:lnTo>
                <a:lnTo>
                  <a:pt x="96333" y="69072"/>
                </a:lnTo>
                <a:lnTo>
                  <a:pt x="103250" y="99974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3"/>
          <p:cNvSpPr/>
          <p:nvPr/>
        </p:nvSpPr>
        <p:spPr>
          <a:xfrm>
            <a:off x="4171860" y="4932430"/>
            <a:ext cx="46355" cy="37465"/>
          </a:xfrm>
          <a:custGeom>
            <a:avLst/>
            <a:gdLst/>
            <a:ahLst/>
            <a:cxnLst/>
            <a:rect l="l" t="t" r="r" b="b"/>
            <a:pathLst>
              <a:path w="46355" h="37464">
                <a:moveTo>
                  <a:pt x="45974" y="0"/>
                </a:moveTo>
                <a:lnTo>
                  <a:pt x="37183" y="10533"/>
                </a:lnTo>
                <a:lnTo>
                  <a:pt x="26511" y="20351"/>
                </a:lnTo>
                <a:lnTo>
                  <a:pt x="14077" y="29360"/>
                </a:lnTo>
                <a:lnTo>
                  <a:pt x="0" y="37464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4"/>
          <p:cNvSpPr/>
          <p:nvPr/>
        </p:nvSpPr>
        <p:spPr>
          <a:xfrm>
            <a:off x="4107470" y="4793366"/>
            <a:ext cx="2540" cy="17780"/>
          </a:xfrm>
          <a:custGeom>
            <a:avLst/>
            <a:gdLst/>
            <a:ahLst/>
            <a:cxnLst/>
            <a:rect l="l" t="t" r="r" b="b"/>
            <a:pathLst>
              <a:path w="2539" h="17779">
                <a:moveTo>
                  <a:pt x="0" y="0"/>
                </a:moveTo>
                <a:lnTo>
                  <a:pt x="1777" y="5842"/>
                </a:lnTo>
                <a:lnTo>
                  <a:pt x="2539" y="11811"/>
                </a:lnTo>
                <a:lnTo>
                  <a:pt x="2412" y="17780"/>
                </a:lnTo>
              </a:path>
            </a:pathLst>
          </a:custGeom>
          <a:ln w="9143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5"/>
          <p:cNvSpPr/>
          <p:nvPr/>
        </p:nvSpPr>
        <p:spPr>
          <a:xfrm>
            <a:off x="3813847" y="4750185"/>
            <a:ext cx="24130" cy="22860"/>
          </a:xfrm>
          <a:custGeom>
            <a:avLst/>
            <a:gdLst/>
            <a:ahLst/>
            <a:cxnLst/>
            <a:rect l="l" t="t" r="r" b="b"/>
            <a:pathLst>
              <a:path w="24130" h="22860">
                <a:moveTo>
                  <a:pt x="0" y="22605"/>
                </a:moveTo>
                <a:lnTo>
                  <a:pt x="4905" y="16609"/>
                </a:lnTo>
                <a:lnTo>
                  <a:pt x="10477" y="10826"/>
                </a:lnTo>
                <a:lnTo>
                  <a:pt x="16716" y="5282"/>
                </a:lnTo>
                <a:lnTo>
                  <a:pt x="23622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6"/>
          <p:cNvSpPr/>
          <p:nvPr/>
        </p:nvSpPr>
        <p:spPr>
          <a:xfrm>
            <a:off x="3593629" y="4764028"/>
            <a:ext cx="11430" cy="19685"/>
          </a:xfrm>
          <a:custGeom>
            <a:avLst/>
            <a:gdLst/>
            <a:ahLst/>
            <a:cxnLst/>
            <a:rect l="l" t="t" r="r" b="b"/>
            <a:pathLst>
              <a:path w="11430" h="19685">
                <a:moveTo>
                  <a:pt x="0" y="19558"/>
                </a:moveTo>
                <a:lnTo>
                  <a:pt x="2412" y="12700"/>
                </a:lnTo>
                <a:lnTo>
                  <a:pt x="6350" y="6223"/>
                </a:lnTo>
                <a:lnTo>
                  <a:pt x="11430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7"/>
          <p:cNvSpPr/>
          <p:nvPr/>
        </p:nvSpPr>
        <p:spPr>
          <a:xfrm>
            <a:off x="3335184" y="4790191"/>
            <a:ext cx="41275" cy="19050"/>
          </a:xfrm>
          <a:custGeom>
            <a:avLst/>
            <a:gdLst/>
            <a:ahLst/>
            <a:cxnLst/>
            <a:rect l="l" t="t" r="r" b="b"/>
            <a:pathLst>
              <a:path w="41275" h="19050">
                <a:moveTo>
                  <a:pt x="0" y="0"/>
                </a:moveTo>
                <a:lnTo>
                  <a:pt x="11021" y="4115"/>
                </a:lnTo>
                <a:lnTo>
                  <a:pt x="21590" y="8636"/>
                </a:lnTo>
                <a:lnTo>
                  <a:pt x="31682" y="13537"/>
                </a:lnTo>
                <a:lnTo>
                  <a:pt x="41275" y="18796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8"/>
          <p:cNvSpPr/>
          <p:nvPr/>
        </p:nvSpPr>
        <p:spPr>
          <a:xfrm>
            <a:off x="3014509" y="4918715"/>
            <a:ext cx="7620" cy="20320"/>
          </a:xfrm>
          <a:custGeom>
            <a:avLst/>
            <a:gdLst/>
            <a:ahLst/>
            <a:cxnLst/>
            <a:rect l="l" t="t" r="r" b="b"/>
            <a:pathLst>
              <a:path w="7619" h="20320">
                <a:moveTo>
                  <a:pt x="7238" y="19812"/>
                </a:moveTo>
                <a:lnTo>
                  <a:pt x="3937" y="13335"/>
                </a:lnTo>
                <a:lnTo>
                  <a:pt x="1524" y="6731"/>
                </a:lnTo>
                <a:lnTo>
                  <a:pt x="0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9"/>
          <p:cNvSpPr txBox="1"/>
          <p:nvPr/>
        </p:nvSpPr>
        <p:spPr>
          <a:xfrm>
            <a:off x="3177323" y="4894458"/>
            <a:ext cx="70040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092D2"/>
                </a:solidFill>
                <a:latin typeface="Arial"/>
                <a:cs typeface="Arial"/>
              </a:rPr>
              <a:t>Ethernet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91" name="object 90"/>
          <p:cNvSpPr/>
          <p:nvPr/>
        </p:nvSpPr>
        <p:spPr>
          <a:xfrm>
            <a:off x="2343567" y="4263267"/>
            <a:ext cx="710184" cy="9342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1"/>
          <p:cNvSpPr/>
          <p:nvPr/>
        </p:nvSpPr>
        <p:spPr>
          <a:xfrm>
            <a:off x="2386239" y="4285366"/>
            <a:ext cx="509905" cy="793750"/>
          </a:xfrm>
          <a:custGeom>
            <a:avLst/>
            <a:gdLst/>
            <a:ahLst/>
            <a:cxnLst/>
            <a:rect l="l" t="t" r="r" b="b"/>
            <a:pathLst>
              <a:path w="509905" h="793750">
                <a:moveTo>
                  <a:pt x="458488" y="733425"/>
                </a:moveTo>
                <a:lnTo>
                  <a:pt x="399922" y="767588"/>
                </a:lnTo>
                <a:lnTo>
                  <a:pt x="393700" y="771144"/>
                </a:lnTo>
                <a:lnTo>
                  <a:pt x="391668" y="779145"/>
                </a:lnTo>
                <a:lnTo>
                  <a:pt x="395224" y="785241"/>
                </a:lnTo>
                <a:lnTo>
                  <a:pt x="398906" y="791464"/>
                </a:lnTo>
                <a:lnTo>
                  <a:pt x="406781" y="793496"/>
                </a:lnTo>
                <a:lnTo>
                  <a:pt x="413003" y="789940"/>
                </a:lnTo>
                <a:lnTo>
                  <a:pt x="487693" y="746379"/>
                </a:lnTo>
                <a:lnTo>
                  <a:pt x="484250" y="746379"/>
                </a:lnTo>
                <a:lnTo>
                  <a:pt x="484250" y="744601"/>
                </a:lnTo>
                <a:lnTo>
                  <a:pt x="477647" y="744601"/>
                </a:lnTo>
                <a:lnTo>
                  <a:pt x="458488" y="733425"/>
                </a:lnTo>
                <a:close/>
              </a:path>
              <a:path w="509905" h="793750">
                <a:moveTo>
                  <a:pt x="25907" y="0"/>
                </a:moveTo>
                <a:lnTo>
                  <a:pt x="0" y="0"/>
                </a:lnTo>
                <a:lnTo>
                  <a:pt x="0" y="740537"/>
                </a:lnTo>
                <a:lnTo>
                  <a:pt x="5803" y="746379"/>
                </a:lnTo>
                <a:lnTo>
                  <a:pt x="436281" y="746379"/>
                </a:lnTo>
                <a:lnTo>
                  <a:pt x="458488" y="733425"/>
                </a:lnTo>
                <a:lnTo>
                  <a:pt x="25907" y="733425"/>
                </a:lnTo>
                <a:lnTo>
                  <a:pt x="12953" y="720471"/>
                </a:lnTo>
                <a:lnTo>
                  <a:pt x="25907" y="720471"/>
                </a:lnTo>
                <a:lnTo>
                  <a:pt x="25907" y="0"/>
                </a:lnTo>
                <a:close/>
              </a:path>
              <a:path w="509905" h="793750">
                <a:moveTo>
                  <a:pt x="487693" y="720471"/>
                </a:moveTo>
                <a:lnTo>
                  <a:pt x="484250" y="720471"/>
                </a:lnTo>
                <a:lnTo>
                  <a:pt x="484250" y="746379"/>
                </a:lnTo>
                <a:lnTo>
                  <a:pt x="487693" y="746379"/>
                </a:lnTo>
                <a:lnTo>
                  <a:pt x="509905" y="733425"/>
                </a:lnTo>
                <a:lnTo>
                  <a:pt x="487693" y="720471"/>
                </a:lnTo>
                <a:close/>
              </a:path>
              <a:path w="509905" h="793750">
                <a:moveTo>
                  <a:pt x="477647" y="722249"/>
                </a:moveTo>
                <a:lnTo>
                  <a:pt x="458488" y="733425"/>
                </a:lnTo>
                <a:lnTo>
                  <a:pt x="477647" y="744601"/>
                </a:lnTo>
                <a:lnTo>
                  <a:pt x="477647" y="722249"/>
                </a:lnTo>
                <a:close/>
              </a:path>
              <a:path w="509905" h="793750">
                <a:moveTo>
                  <a:pt x="484250" y="722249"/>
                </a:moveTo>
                <a:lnTo>
                  <a:pt x="477647" y="722249"/>
                </a:lnTo>
                <a:lnTo>
                  <a:pt x="477647" y="744601"/>
                </a:lnTo>
                <a:lnTo>
                  <a:pt x="484250" y="744601"/>
                </a:lnTo>
                <a:lnTo>
                  <a:pt x="484250" y="722249"/>
                </a:lnTo>
                <a:close/>
              </a:path>
              <a:path w="509905" h="793750">
                <a:moveTo>
                  <a:pt x="25907" y="720471"/>
                </a:moveTo>
                <a:lnTo>
                  <a:pt x="12953" y="720471"/>
                </a:lnTo>
                <a:lnTo>
                  <a:pt x="25907" y="733425"/>
                </a:lnTo>
                <a:lnTo>
                  <a:pt x="25907" y="720471"/>
                </a:lnTo>
                <a:close/>
              </a:path>
              <a:path w="509905" h="793750">
                <a:moveTo>
                  <a:pt x="436281" y="720471"/>
                </a:moveTo>
                <a:lnTo>
                  <a:pt x="25907" y="720471"/>
                </a:lnTo>
                <a:lnTo>
                  <a:pt x="25907" y="733425"/>
                </a:lnTo>
                <a:lnTo>
                  <a:pt x="458488" y="733425"/>
                </a:lnTo>
                <a:lnTo>
                  <a:pt x="436281" y="720471"/>
                </a:lnTo>
                <a:close/>
              </a:path>
              <a:path w="509905" h="793750">
                <a:moveTo>
                  <a:pt x="406781" y="673354"/>
                </a:moveTo>
                <a:lnTo>
                  <a:pt x="398906" y="675386"/>
                </a:lnTo>
                <a:lnTo>
                  <a:pt x="395224" y="681609"/>
                </a:lnTo>
                <a:lnTo>
                  <a:pt x="391668" y="687705"/>
                </a:lnTo>
                <a:lnTo>
                  <a:pt x="393700" y="695706"/>
                </a:lnTo>
                <a:lnTo>
                  <a:pt x="399922" y="699262"/>
                </a:lnTo>
                <a:lnTo>
                  <a:pt x="458488" y="733425"/>
                </a:lnTo>
                <a:lnTo>
                  <a:pt x="477647" y="722249"/>
                </a:lnTo>
                <a:lnTo>
                  <a:pt x="484250" y="722249"/>
                </a:lnTo>
                <a:lnTo>
                  <a:pt x="484250" y="720471"/>
                </a:lnTo>
                <a:lnTo>
                  <a:pt x="487693" y="720471"/>
                </a:lnTo>
                <a:lnTo>
                  <a:pt x="413003" y="676910"/>
                </a:lnTo>
                <a:lnTo>
                  <a:pt x="406781" y="673354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2"/>
          <p:cNvSpPr/>
          <p:nvPr/>
        </p:nvSpPr>
        <p:spPr>
          <a:xfrm>
            <a:off x="4219611" y="4171828"/>
            <a:ext cx="429768" cy="9235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3"/>
          <p:cNvSpPr/>
          <p:nvPr/>
        </p:nvSpPr>
        <p:spPr>
          <a:xfrm>
            <a:off x="4261522" y="4309749"/>
            <a:ext cx="290830" cy="722630"/>
          </a:xfrm>
          <a:custGeom>
            <a:avLst/>
            <a:gdLst/>
            <a:ahLst/>
            <a:cxnLst/>
            <a:rect l="l" t="t" r="r" b="b"/>
            <a:pathLst>
              <a:path w="290830" h="722629">
                <a:moveTo>
                  <a:pt x="217169" y="696722"/>
                </a:moveTo>
                <a:lnTo>
                  <a:pt x="0" y="696722"/>
                </a:lnTo>
                <a:lnTo>
                  <a:pt x="0" y="722629"/>
                </a:lnTo>
                <a:lnTo>
                  <a:pt x="237362" y="722629"/>
                </a:lnTo>
                <a:lnTo>
                  <a:pt x="243078" y="716788"/>
                </a:lnTo>
                <a:lnTo>
                  <a:pt x="243078" y="709676"/>
                </a:lnTo>
                <a:lnTo>
                  <a:pt x="217169" y="709676"/>
                </a:lnTo>
                <a:lnTo>
                  <a:pt x="217169" y="696722"/>
                </a:lnTo>
                <a:close/>
              </a:path>
              <a:path w="290830" h="722629">
                <a:moveTo>
                  <a:pt x="230187" y="51398"/>
                </a:moveTo>
                <a:lnTo>
                  <a:pt x="217296" y="73496"/>
                </a:lnTo>
                <a:lnTo>
                  <a:pt x="217169" y="709676"/>
                </a:lnTo>
                <a:lnTo>
                  <a:pt x="230124" y="696722"/>
                </a:lnTo>
                <a:lnTo>
                  <a:pt x="243078" y="696722"/>
                </a:lnTo>
                <a:lnTo>
                  <a:pt x="243078" y="73496"/>
                </a:lnTo>
                <a:lnTo>
                  <a:pt x="230187" y="51398"/>
                </a:lnTo>
                <a:close/>
              </a:path>
              <a:path w="290830" h="722629">
                <a:moveTo>
                  <a:pt x="243078" y="696722"/>
                </a:moveTo>
                <a:lnTo>
                  <a:pt x="230124" y="696722"/>
                </a:lnTo>
                <a:lnTo>
                  <a:pt x="217169" y="709676"/>
                </a:lnTo>
                <a:lnTo>
                  <a:pt x="243078" y="709676"/>
                </a:lnTo>
                <a:lnTo>
                  <a:pt x="243078" y="696722"/>
                </a:lnTo>
                <a:close/>
              </a:path>
              <a:path w="290830" h="722629">
                <a:moveTo>
                  <a:pt x="230124" y="0"/>
                </a:moveTo>
                <a:lnTo>
                  <a:pt x="170053" y="102996"/>
                </a:lnTo>
                <a:lnTo>
                  <a:pt x="172085" y="110998"/>
                </a:lnTo>
                <a:lnTo>
                  <a:pt x="184531" y="118110"/>
                </a:lnTo>
                <a:lnTo>
                  <a:pt x="192405" y="116077"/>
                </a:lnTo>
                <a:lnTo>
                  <a:pt x="196087" y="109855"/>
                </a:lnTo>
                <a:lnTo>
                  <a:pt x="217169" y="73714"/>
                </a:lnTo>
                <a:lnTo>
                  <a:pt x="217169" y="25654"/>
                </a:lnTo>
                <a:lnTo>
                  <a:pt x="245119" y="25654"/>
                </a:lnTo>
                <a:lnTo>
                  <a:pt x="230124" y="0"/>
                </a:lnTo>
                <a:close/>
              </a:path>
              <a:path w="290830" h="722629">
                <a:moveTo>
                  <a:pt x="245119" y="25654"/>
                </a:moveTo>
                <a:lnTo>
                  <a:pt x="243078" y="25654"/>
                </a:lnTo>
                <a:lnTo>
                  <a:pt x="243205" y="73714"/>
                </a:lnTo>
                <a:lnTo>
                  <a:pt x="264287" y="109855"/>
                </a:lnTo>
                <a:lnTo>
                  <a:pt x="267969" y="116077"/>
                </a:lnTo>
                <a:lnTo>
                  <a:pt x="275844" y="118110"/>
                </a:lnTo>
                <a:lnTo>
                  <a:pt x="288289" y="110998"/>
                </a:lnTo>
                <a:lnTo>
                  <a:pt x="290322" y="102996"/>
                </a:lnTo>
                <a:lnTo>
                  <a:pt x="245119" y="25654"/>
                </a:lnTo>
                <a:close/>
              </a:path>
              <a:path w="290830" h="722629">
                <a:moveTo>
                  <a:pt x="243078" y="25654"/>
                </a:moveTo>
                <a:lnTo>
                  <a:pt x="217169" y="25654"/>
                </a:lnTo>
                <a:lnTo>
                  <a:pt x="217169" y="73714"/>
                </a:lnTo>
                <a:lnTo>
                  <a:pt x="230187" y="51398"/>
                </a:lnTo>
                <a:lnTo>
                  <a:pt x="218948" y="32131"/>
                </a:lnTo>
                <a:lnTo>
                  <a:pt x="243078" y="32131"/>
                </a:lnTo>
                <a:lnTo>
                  <a:pt x="243078" y="25654"/>
                </a:lnTo>
                <a:close/>
              </a:path>
              <a:path w="290830" h="722629">
                <a:moveTo>
                  <a:pt x="243078" y="32131"/>
                </a:moveTo>
                <a:lnTo>
                  <a:pt x="241426" y="32131"/>
                </a:lnTo>
                <a:lnTo>
                  <a:pt x="230187" y="51398"/>
                </a:lnTo>
                <a:lnTo>
                  <a:pt x="243078" y="73496"/>
                </a:lnTo>
                <a:lnTo>
                  <a:pt x="243078" y="32131"/>
                </a:lnTo>
                <a:close/>
              </a:path>
              <a:path w="290830" h="722629">
                <a:moveTo>
                  <a:pt x="241426" y="32131"/>
                </a:moveTo>
                <a:lnTo>
                  <a:pt x="218948" y="32131"/>
                </a:lnTo>
                <a:lnTo>
                  <a:pt x="230187" y="51398"/>
                </a:lnTo>
                <a:lnTo>
                  <a:pt x="241426" y="32131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4"/>
          <p:cNvSpPr/>
          <p:nvPr/>
        </p:nvSpPr>
        <p:spPr>
          <a:xfrm>
            <a:off x="4312576" y="1137543"/>
            <a:ext cx="899160" cy="241300"/>
          </a:xfrm>
          <a:custGeom>
            <a:avLst/>
            <a:gdLst/>
            <a:ahLst/>
            <a:cxnLst/>
            <a:rect l="l" t="t" r="r" b="b"/>
            <a:pathLst>
              <a:path w="899160" h="241300">
                <a:moveTo>
                  <a:pt x="775334" y="0"/>
                </a:moveTo>
                <a:lnTo>
                  <a:pt x="122427" y="0"/>
                </a:lnTo>
                <a:lnTo>
                  <a:pt x="0" y="57404"/>
                </a:lnTo>
                <a:lnTo>
                  <a:pt x="0" y="240792"/>
                </a:lnTo>
                <a:lnTo>
                  <a:pt x="899159" y="240792"/>
                </a:lnTo>
                <a:lnTo>
                  <a:pt x="899159" y="57404"/>
                </a:lnTo>
                <a:lnTo>
                  <a:pt x="7753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5"/>
          <p:cNvSpPr/>
          <p:nvPr/>
        </p:nvSpPr>
        <p:spPr>
          <a:xfrm>
            <a:off x="4394236" y="1282768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179" y="0"/>
                </a:lnTo>
              </a:path>
            </a:pathLst>
          </a:custGeom>
          <a:ln w="275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6"/>
          <p:cNvSpPr/>
          <p:nvPr/>
        </p:nvSpPr>
        <p:spPr>
          <a:xfrm>
            <a:off x="4465991" y="128274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175" y="0"/>
                </a:lnTo>
              </a:path>
            </a:pathLst>
          </a:custGeom>
          <a:ln w="2761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7"/>
          <p:cNvSpPr/>
          <p:nvPr/>
        </p:nvSpPr>
        <p:spPr>
          <a:xfrm>
            <a:off x="4537747" y="128274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217" y="0"/>
                </a:lnTo>
              </a:path>
            </a:pathLst>
          </a:custGeom>
          <a:ln w="2761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8"/>
          <p:cNvSpPr/>
          <p:nvPr/>
        </p:nvSpPr>
        <p:spPr>
          <a:xfrm>
            <a:off x="4609501" y="128274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175" y="0"/>
                </a:lnTo>
              </a:path>
            </a:pathLst>
          </a:custGeom>
          <a:ln w="2761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9"/>
          <p:cNvSpPr/>
          <p:nvPr/>
        </p:nvSpPr>
        <p:spPr>
          <a:xfrm>
            <a:off x="4312576" y="1137543"/>
            <a:ext cx="899160" cy="241300"/>
          </a:xfrm>
          <a:custGeom>
            <a:avLst/>
            <a:gdLst/>
            <a:ahLst/>
            <a:cxnLst/>
            <a:rect l="l" t="t" r="r" b="b"/>
            <a:pathLst>
              <a:path w="899160" h="241300">
                <a:moveTo>
                  <a:pt x="0" y="57404"/>
                </a:moveTo>
                <a:lnTo>
                  <a:pt x="122427" y="0"/>
                </a:lnTo>
                <a:lnTo>
                  <a:pt x="775334" y="0"/>
                </a:lnTo>
                <a:lnTo>
                  <a:pt x="899159" y="57404"/>
                </a:lnTo>
                <a:lnTo>
                  <a:pt x="899159" y="240792"/>
                </a:lnTo>
                <a:lnTo>
                  <a:pt x="0" y="240792"/>
                </a:lnTo>
                <a:lnTo>
                  <a:pt x="0" y="57404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0"/>
          <p:cNvSpPr/>
          <p:nvPr/>
        </p:nvSpPr>
        <p:spPr>
          <a:xfrm>
            <a:off x="4312576" y="1196090"/>
            <a:ext cx="899160" cy="0"/>
          </a:xfrm>
          <a:custGeom>
            <a:avLst/>
            <a:gdLst/>
            <a:ahLst/>
            <a:cxnLst/>
            <a:rect l="l" t="t" r="r" b="b"/>
            <a:pathLst>
              <a:path w="899160">
                <a:moveTo>
                  <a:pt x="0" y="0"/>
                </a:moveTo>
                <a:lnTo>
                  <a:pt x="899159" y="0"/>
                </a:lnTo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1"/>
          <p:cNvSpPr/>
          <p:nvPr/>
        </p:nvSpPr>
        <p:spPr>
          <a:xfrm>
            <a:off x="4394236" y="1268989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0" y="0"/>
                </a:moveTo>
                <a:lnTo>
                  <a:pt x="0" y="27559"/>
                </a:lnTo>
                <a:lnTo>
                  <a:pt x="35179" y="27559"/>
                </a:lnTo>
                <a:lnTo>
                  <a:pt x="35179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2"/>
          <p:cNvSpPr/>
          <p:nvPr/>
        </p:nvSpPr>
        <p:spPr>
          <a:xfrm>
            <a:off x="4465991" y="1268934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0" y="27613"/>
                </a:moveTo>
                <a:lnTo>
                  <a:pt x="35175" y="27613"/>
                </a:lnTo>
                <a:lnTo>
                  <a:pt x="35175" y="0"/>
                </a:lnTo>
                <a:lnTo>
                  <a:pt x="0" y="0"/>
                </a:lnTo>
                <a:lnTo>
                  <a:pt x="0" y="27613"/>
                </a:lnTo>
                <a:close/>
              </a:path>
            </a:pathLst>
          </a:custGeom>
          <a:ln w="9143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3"/>
          <p:cNvSpPr/>
          <p:nvPr/>
        </p:nvSpPr>
        <p:spPr>
          <a:xfrm>
            <a:off x="4537747" y="1268934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0" y="27613"/>
                </a:moveTo>
                <a:lnTo>
                  <a:pt x="35217" y="27613"/>
                </a:lnTo>
                <a:lnTo>
                  <a:pt x="35217" y="0"/>
                </a:lnTo>
                <a:lnTo>
                  <a:pt x="0" y="0"/>
                </a:lnTo>
                <a:lnTo>
                  <a:pt x="0" y="27613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4"/>
          <p:cNvSpPr/>
          <p:nvPr/>
        </p:nvSpPr>
        <p:spPr>
          <a:xfrm>
            <a:off x="4609501" y="1268934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0" y="27613"/>
                </a:moveTo>
                <a:lnTo>
                  <a:pt x="35175" y="27613"/>
                </a:lnTo>
                <a:lnTo>
                  <a:pt x="35175" y="0"/>
                </a:lnTo>
                <a:lnTo>
                  <a:pt x="0" y="0"/>
                </a:lnTo>
                <a:lnTo>
                  <a:pt x="0" y="27613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5"/>
          <p:cNvSpPr/>
          <p:nvPr/>
        </p:nvSpPr>
        <p:spPr>
          <a:xfrm>
            <a:off x="2669703" y="1148211"/>
            <a:ext cx="1801368" cy="3169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6"/>
          <p:cNvSpPr/>
          <p:nvPr/>
        </p:nvSpPr>
        <p:spPr>
          <a:xfrm>
            <a:off x="2713011" y="1225682"/>
            <a:ext cx="1600835" cy="120650"/>
          </a:xfrm>
          <a:custGeom>
            <a:avLst/>
            <a:gdLst/>
            <a:ahLst/>
            <a:cxnLst/>
            <a:rect l="l" t="t" r="r" b="b"/>
            <a:pathLst>
              <a:path w="1600835" h="120650">
                <a:moveTo>
                  <a:pt x="1526674" y="73327"/>
                </a:moveTo>
                <a:lnTo>
                  <a:pt x="1483995" y="97789"/>
                </a:lnTo>
                <a:lnTo>
                  <a:pt x="1481836" y="105790"/>
                </a:lnTo>
                <a:lnTo>
                  <a:pt x="1485392" y="112013"/>
                </a:lnTo>
                <a:lnTo>
                  <a:pt x="1488948" y="118109"/>
                </a:lnTo>
                <a:lnTo>
                  <a:pt x="1496822" y="120268"/>
                </a:lnTo>
                <a:lnTo>
                  <a:pt x="1577996" y="73659"/>
                </a:lnTo>
                <a:lnTo>
                  <a:pt x="1574546" y="73659"/>
                </a:lnTo>
                <a:lnTo>
                  <a:pt x="1526674" y="73327"/>
                </a:lnTo>
                <a:close/>
              </a:path>
              <a:path w="1600835" h="120650">
                <a:moveTo>
                  <a:pt x="1548959" y="60555"/>
                </a:moveTo>
                <a:lnTo>
                  <a:pt x="1526674" y="73327"/>
                </a:lnTo>
                <a:lnTo>
                  <a:pt x="1574546" y="73659"/>
                </a:lnTo>
                <a:lnTo>
                  <a:pt x="1574563" y="71881"/>
                </a:lnTo>
                <a:lnTo>
                  <a:pt x="1568068" y="71881"/>
                </a:lnTo>
                <a:lnTo>
                  <a:pt x="1548959" y="60555"/>
                </a:lnTo>
                <a:close/>
              </a:path>
              <a:path w="1600835" h="120650">
                <a:moveTo>
                  <a:pt x="1497711" y="0"/>
                </a:moveTo>
                <a:lnTo>
                  <a:pt x="1489836" y="2031"/>
                </a:lnTo>
                <a:lnTo>
                  <a:pt x="1486154" y="8254"/>
                </a:lnTo>
                <a:lnTo>
                  <a:pt x="1482471" y="14350"/>
                </a:lnTo>
                <a:lnTo>
                  <a:pt x="1484503" y="22351"/>
                </a:lnTo>
                <a:lnTo>
                  <a:pt x="1526795" y="47419"/>
                </a:lnTo>
                <a:lnTo>
                  <a:pt x="1574799" y="47751"/>
                </a:lnTo>
                <a:lnTo>
                  <a:pt x="1574546" y="73659"/>
                </a:lnTo>
                <a:lnTo>
                  <a:pt x="1577996" y="73659"/>
                </a:lnTo>
                <a:lnTo>
                  <a:pt x="1600327" y="60832"/>
                </a:lnTo>
                <a:lnTo>
                  <a:pt x="1497711" y="0"/>
                </a:lnTo>
                <a:close/>
              </a:path>
              <a:path w="1600835" h="120650">
                <a:moveTo>
                  <a:pt x="253" y="36829"/>
                </a:moveTo>
                <a:lnTo>
                  <a:pt x="0" y="62737"/>
                </a:lnTo>
                <a:lnTo>
                  <a:pt x="1526674" y="73327"/>
                </a:lnTo>
                <a:lnTo>
                  <a:pt x="1548959" y="60555"/>
                </a:lnTo>
                <a:lnTo>
                  <a:pt x="1526795" y="47419"/>
                </a:lnTo>
                <a:lnTo>
                  <a:pt x="253" y="36829"/>
                </a:lnTo>
                <a:close/>
              </a:path>
              <a:path w="1600835" h="120650">
                <a:moveTo>
                  <a:pt x="1568196" y="49529"/>
                </a:moveTo>
                <a:lnTo>
                  <a:pt x="1548959" y="60555"/>
                </a:lnTo>
                <a:lnTo>
                  <a:pt x="1568068" y="71881"/>
                </a:lnTo>
                <a:lnTo>
                  <a:pt x="1568196" y="49529"/>
                </a:lnTo>
                <a:close/>
              </a:path>
              <a:path w="1600835" h="120650">
                <a:moveTo>
                  <a:pt x="1574782" y="49529"/>
                </a:moveTo>
                <a:lnTo>
                  <a:pt x="1568196" y="49529"/>
                </a:lnTo>
                <a:lnTo>
                  <a:pt x="1568068" y="71881"/>
                </a:lnTo>
                <a:lnTo>
                  <a:pt x="1574563" y="71881"/>
                </a:lnTo>
                <a:lnTo>
                  <a:pt x="1574782" y="49529"/>
                </a:lnTo>
                <a:close/>
              </a:path>
              <a:path w="1600835" h="120650">
                <a:moveTo>
                  <a:pt x="1526795" y="47419"/>
                </a:moveTo>
                <a:lnTo>
                  <a:pt x="1548959" y="60555"/>
                </a:lnTo>
                <a:lnTo>
                  <a:pt x="1568196" y="49529"/>
                </a:lnTo>
                <a:lnTo>
                  <a:pt x="1574782" y="49529"/>
                </a:lnTo>
                <a:lnTo>
                  <a:pt x="1574799" y="47751"/>
                </a:lnTo>
                <a:lnTo>
                  <a:pt x="1526795" y="474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7"/>
          <p:cNvSpPr/>
          <p:nvPr/>
        </p:nvSpPr>
        <p:spPr>
          <a:xfrm>
            <a:off x="7541931" y="1137543"/>
            <a:ext cx="1784603" cy="3154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8"/>
          <p:cNvSpPr/>
          <p:nvPr/>
        </p:nvSpPr>
        <p:spPr>
          <a:xfrm>
            <a:off x="7597430" y="1216030"/>
            <a:ext cx="1572260" cy="120650"/>
          </a:xfrm>
          <a:custGeom>
            <a:avLst/>
            <a:gdLst/>
            <a:ahLst/>
            <a:cxnLst/>
            <a:rect l="l" t="t" r="r" b="b"/>
            <a:pathLst>
              <a:path w="1572259" h="120650">
                <a:moveTo>
                  <a:pt x="1549421" y="46609"/>
                </a:moveTo>
                <a:lnTo>
                  <a:pt x="1545971" y="46609"/>
                </a:lnTo>
                <a:lnTo>
                  <a:pt x="1546225" y="72517"/>
                </a:lnTo>
                <a:lnTo>
                  <a:pt x="1498426" y="72854"/>
                </a:lnTo>
                <a:lnTo>
                  <a:pt x="1455927" y="98044"/>
                </a:lnTo>
                <a:lnTo>
                  <a:pt x="1453896" y="105918"/>
                </a:lnTo>
                <a:lnTo>
                  <a:pt x="1457578" y="112141"/>
                </a:lnTo>
                <a:lnTo>
                  <a:pt x="1461261" y="118237"/>
                </a:lnTo>
                <a:lnTo>
                  <a:pt x="1469135" y="120269"/>
                </a:lnTo>
                <a:lnTo>
                  <a:pt x="1571752" y="59436"/>
                </a:lnTo>
                <a:lnTo>
                  <a:pt x="1549421" y="46609"/>
                </a:lnTo>
                <a:close/>
              </a:path>
              <a:path w="1572259" h="120650">
                <a:moveTo>
                  <a:pt x="1498018" y="46947"/>
                </a:moveTo>
                <a:lnTo>
                  <a:pt x="0" y="57531"/>
                </a:lnTo>
                <a:lnTo>
                  <a:pt x="253" y="83438"/>
                </a:lnTo>
                <a:lnTo>
                  <a:pt x="1498426" y="72854"/>
                </a:lnTo>
                <a:lnTo>
                  <a:pt x="1520413" y="59823"/>
                </a:lnTo>
                <a:lnTo>
                  <a:pt x="1498018" y="46947"/>
                </a:lnTo>
                <a:close/>
              </a:path>
              <a:path w="1572259" h="120650">
                <a:moveTo>
                  <a:pt x="1520413" y="59823"/>
                </a:moveTo>
                <a:lnTo>
                  <a:pt x="1498426" y="72854"/>
                </a:lnTo>
                <a:lnTo>
                  <a:pt x="1546225" y="72517"/>
                </a:lnTo>
                <a:lnTo>
                  <a:pt x="1546208" y="70866"/>
                </a:lnTo>
                <a:lnTo>
                  <a:pt x="1539621" y="70866"/>
                </a:lnTo>
                <a:lnTo>
                  <a:pt x="1520413" y="59823"/>
                </a:lnTo>
                <a:close/>
              </a:path>
              <a:path w="1572259" h="120650">
                <a:moveTo>
                  <a:pt x="1539494" y="48513"/>
                </a:moveTo>
                <a:lnTo>
                  <a:pt x="1520413" y="59823"/>
                </a:lnTo>
                <a:lnTo>
                  <a:pt x="1539621" y="70866"/>
                </a:lnTo>
                <a:lnTo>
                  <a:pt x="1539494" y="48513"/>
                </a:lnTo>
                <a:close/>
              </a:path>
              <a:path w="1572259" h="120650">
                <a:moveTo>
                  <a:pt x="1545989" y="48513"/>
                </a:moveTo>
                <a:lnTo>
                  <a:pt x="1539494" y="48513"/>
                </a:lnTo>
                <a:lnTo>
                  <a:pt x="1539621" y="70866"/>
                </a:lnTo>
                <a:lnTo>
                  <a:pt x="1546208" y="70866"/>
                </a:lnTo>
                <a:lnTo>
                  <a:pt x="1545989" y="48513"/>
                </a:lnTo>
                <a:close/>
              </a:path>
              <a:path w="1572259" h="120650">
                <a:moveTo>
                  <a:pt x="1545971" y="46609"/>
                </a:moveTo>
                <a:lnTo>
                  <a:pt x="1498018" y="46947"/>
                </a:lnTo>
                <a:lnTo>
                  <a:pt x="1520413" y="59823"/>
                </a:lnTo>
                <a:lnTo>
                  <a:pt x="1539494" y="48513"/>
                </a:lnTo>
                <a:lnTo>
                  <a:pt x="1545989" y="48513"/>
                </a:lnTo>
                <a:lnTo>
                  <a:pt x="1545971" y="46609"/>
                </a:lnTo>
                <a:close/>
              </a:path>
              <a:path w="1572259" h="120650">
                <a:moveTo>
                  <a:pt x="1468247" y="0"/>
                </a:moveTo>
                <a:lnTo>
                  <a:pt x="1460373" y="2159"/>
                </a:lnTo>
                <a:lnTo>
                  <a:pt x="1453260" y="14605"/>
                </a:lnTo>
                <a:lnTo>
                  <a:pt x="1455420" y="22479"/>
                </a:lnTo>
                <a:lnTo>
                  <a:pt x="1498018" y="46947"/>
                </a:lnTo>
                <a:lnTo>
                  <a:pt x="1549421" y="46609"/>
                </a:lnTo>
                <a:lnTo>
                  <a:pt x="14682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09"/>
          <p:cNvSpPr txBox="1"/>
          <p:nvPr/>
        </p:nvSpPr>
        <p:spPr>
          <a:xfrm>
            <a:off x="4895760" y="5493135"/>
            <a:ext cx="180187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800" spc="-5" smtClean="0">
                <a:solidFill>
                  <a:srgbClr val="0092D2"/>
                </a:solidFill>
                <a:latin typeface="Arial"/>
                <a:cs typeface="Arial"/>
              </a:rPr>
              <a:t>Physical Layer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1" name="object 110"/>
          <p:cNvSpPr/>
          <p:nvPr/>
        </p:nvSpPr>
        <p:spPr>
          <a:xfrm>
            <a:off x="2869347" y="3998091"/>
            <a:ext cx="1534668" cy="3154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1"/>
          <p:cNvSpPr/>
          <p:nvPr/>
        </p:nvSpPr>
        <p:spPr>
          <a:xfrm>
            <a:off x="2912781" y="4075816"/>
            <a:ext cx="1333500" cy="120650"/>
          </a:xfrm>
          <a:custGeom>
            <a:avLst/>
            <a:gdLst/>
            <a:ahLst/>
            <a:cxnLst/>
            <a:rect l="l" t="t" r="r" b="b"/>
            <a:pathLst>
              <a:path w="1333500" h="120650">
                <a:moveTo>
                  <a:pt x="0" y="45720"/>
                </a:moveTo>
                <a:lnTo>
                  <a:pt x="0" y="71628"/>
                </a:lnTo>
                <a:lnTo>
                  <a:pt x="103632" y="71755"/>
                </a:lnTo>
                <a:lnTo>
                  <a:pt x="103632" y="45847"/>
                </a:lnTo>
                <a:lnTo>
                  <a:pt x="0" y="45720"/>
                </a:lnTo>
                <a:close/>
              </a:path>
              <a:path w="1333500" h="120650">
                <a:moveTo>
                  <a:pt x="181356" y="45974"/>
                </a:moveTo>
                <a:lnTo>
                  <a:pt x="181356" y="71882"/>
                </a:lnTo>
                <a:lnTo>
                  <a:pt x="284988" y="72009"/>
                </a:lnTo>
                <a:lnTo>
                  <a:pt x="284988" y="46101"/>
                </a:lnTo>
                <a:lnTo>
                  <a:pt x="181356" y="45974"/>
                </a:lnTo>
                <a:close/>
              </a:path>
              <a:path w="1333500" h="120650">
                <a:moveTo>
                  <a:pt x="362712" y="46101"/>
                </a:moveTo>
                <a:lnTo>
                  <a:pt x="362712" y="72009"/>
                </a:lnTo>
                <a:lnTo>
                  <a:pt x="466344" y="72136"/>
                </a:lnTo>
                <a:lnTo>
                  <a:pt x="466344" y="46228"/>
                </a:lnTo>
                <a:lnTo>
                  <a:pt x="362712" y="46101"/>
                </a:lnTo>
                <a:close/>
              </a:path>
              <a:path w="1333500" h="120650">
                <a:moveTo>
                  <a:pt x="544068" y="46355"/>
                </a:moveTo>
                <a:lnTo>
                  <a:pt x="544068" y="72263"/>
                </a:lnTo>
                <a:lnTo>
                  <a:pt x="647700" y="72390"/>
                </a:lnTo>
                <a:lnTo>
                  <a:pt x="647700" y="46482"/>
                </a:lnTo>
                <a:lnTo>
                  <a:pt x="544068" y="46355"/>
                </a:lnTo>
                <a:close/>
              </a:path>
              <a:path w="1333500" h="120650">
                <a:moveTo>
                  <a:pt x="725424" y="46609"/>
                </a:moveTo>
                <a:lnTo>
                  <a:pt x="725424" y="72517"/>
                </a:lnTo>
                <a:lnTo>
                  <a:pt x="829056" y="72644"/>
                </a:lnTo>
                <a:lnTo>
                  <a:pt x="829056" y="46736"/>
                </a:lnTo>
                <a:lnTo>
                  <a:pt x="725424" y="46609"/>
                </a:lnTo>
                <a:close/>
              </a:path>
              <a:path w="1333500" h="120650">
                <a:moveTo>
                  <a:pt x="906779" y="46736"/>
                </a:moveTo>
                <a:lnTo>
                  <a:pt x="906779" y="72644"/>
                </a:lnTo>
                <a:lnTo>
                  <a:pt x="1010412" y="72771"/>
                </a:lnTo>
                <a:lnTo>
                  <a:pt x="1010412" y="46863"/>
                </a:lnTo>
                <a:lnTo>
                  <a:pt x="906779" y="46736"/>
                </a:lnTo>
                <a:close/>
              </a:path>
              <a:path w="1333500" h="120650">
                <a:moveTo>
                  <a:pt x="1088136" y="46990"/>
                </a:moveTo>
                <a:lnTo>
                  <a:pt x="1088136" y="72898"/>
                </a:lnTo>
                <a:lnTo>
                  <a:pt x="1191768" y="73025"/>
                </a:lnTo>
                <a:lnTo>
                  <a:pt x="1191768" y="47117"/>
                </a:lnTo>
                <a:lnTo>
                  <a:pt x="1088136" y="46990"/>
                </a:lnTo>
                <a:close/>
              </a:path>
              <a:path w="1333500" h="120650">
                <a:moveTo>
                  <a:pt x="1269492" y="67534"/>
                </a:moveTo>
                <a:lnTo>
                  <a:pt x="1223518" y="94234"/>
                </a:lnTo>
                <a:lnTo>
                  <a:pt x="1217422" y="97917"/>
                </a:lnTo>
                <a:lnTo>
                  <a:pt x="1215263" y="105791"/>
                </a:lnTo>
                <a:lnTo>
                  <a:pt x="1218819" y="112014"/>
                </a:lnTo>
                <a:lnTo>
                  <a:pt x="1222502" y="118237"/>
                </a:lnTo>
                <a:lnTo>
                  <a:pt x="1230376" y="120269"/>
                </a:lnTo>
                <a:lnTo>
                  <a:pt x="1236599" y="116713"/>
                </a:lnTo>
                <a:lnTo>
                  <a:pt x="1311288" y="73152"/>
                </a:lnTo>
                <a:lnTo>
                  <a:pt x="1269492" y="73152"/>
                </a:lnTo>
                <a:lnTo>
                  <a:pt x="1269492" y="67534"/>
                </a:lnTo>
                <a:close/>
              </a:path>
              <a:path w="1333500" h="120650">
                <a:moveTo>
                  <a:pt x="1282167" y="60173"/>
                </a:moveTo>
                <a:lnTo>
                  <a:pt x="1269492" y="67534"/>
                </a:lnTo>
                <a:lnTo>
                  <a:pt x="1269492" y="73152"/>
                </a:lnTo>
                <a:lnTo>
                  <a:pt x="1307846" y="73152"/>
                </a:lnTo>
                <a:lnTo>
                  <a:pt x="1307846" y="71374"/>
                </a:lnTo>
                <a:lnTo>
                  <a:pt x="1301369" y="71374"/>
                </a:lnTo>
                <a:lnTo>
                  <a:pt x="1282167" y="60173"/>
                </a:lnTo>
                <a:close/>
              </a:path>
              <a:path w="1333500" h="120650">
                <a:moveTo>
                  <a:pt x="1311367" y="47244"/>
                </a:moveTo>
                <a:lnTo>
                  <a:pt x="1307846" y="47244"/>
                </a:lnTo>
                <a:lnTo>
                  <a:pt x="1307846" y="73152"/>
                </a:lnTo>
                <a:lnTo>
                  <a:pt x="1311288" y="73152"/>
                </a:lnTo>
                <a:lnTo>
                  <a:pt x="1333500" y="60198"/>
                </a:lnTo>
                <a:lnTo>
                  <a:pt x="1311367" y="47244"/>
                </a:lnTo>
                <a:close/>
              </a:path>
              <a:path w="1333500" h="120650">
                <a:moveTo>
                  <a:pt x="1301369" y="49022"/>
                </a:moveTo>
                <a:lnTo>
                  <a:pt x="1282167" y="60173"/>
                </a:lnTo>
                <a:lnTo>
                  <a:pt x="1301369" y="71374"/>
                </a:lnTo>
                <a:lnTo>
                  <a:pt x="1301369" y="49022"/>
                </a:lnTo>
                <a:close/>
              </a:path>
              <a:path w="1333500" h="120650">
                <a:moveTo>
                  <a:pt x="1307846" y="49022"/>
                </a:moveTo>
                <a:lnTo>
                  <a:pt x="1301369" y="49022"/>
                </a:lnTo>
                <a:lnTo>
                  <a:pt x="1301369" y="71374"/>
                </a:lnTo>
                <a:lnTo>
                  <a:pt x="1307846" y="71374"/>
                </a:lnTo>
                <a:lnTo>
                  <a:pt x="1307846" y="49022"/>
                </a:lnTo>
                <a:close/>
              </a:path>
              <a:path w="1333500" h="120650">
                <a:moveTo>
                  <a:pt x="1269492" y="52779"/>
                </a:moveTo>
                <a:lnTo>
                  <a:pt x="1269492" y="67534"/>
                </a:lnTo>
                <a:lnTo>
                  <a:pt x="1282167" y="60173"/>
                </a:lnTo>
                <a:lnTo>
                  <a:pt x="1269492" y="52779"/>
                </a:lnTo>
                <a:close/>
              </a:path>
              <a:path w="1333500" h="120650">
                <a:moveTo>
                  <a:pt x="1307846" y="47244"/>
                </a:moveTo>
                <a:lnTo>
                  <a:pt x="1269492" y="47244"/>
                </a:lnTo>
                <a:lnTo>
                  <a:pt x="1269492" y="52779"/>
                </a:lnTo>
                <a:lnTo>
                  <a:pt x="1282167" y="60173"/>
                </a:lnTo>
                <a:lnTo>
                  <a:pt x="1301369" y="49022"/>
                </a:lnTo>
                <a:lnTo>
                  <a:pt x="1307846" y="49022"/>
                </a:lnTo>
                <a:lnTo>
                  <a:pt x="1307846" y="47244"/>
                </a:lnTo>
                <a:close/>
              </a:path>
              <a:path w="1333500" h="120650">
                <a:moveTo>
                  <a:pt x="1230503" y="0"/>
                </a:moveTo>
                <a:lnTo>
                  <a:pt x="1222629" y="2032"/>
                </a:lnTo>
                <a:lnTo>
                  <a:pt x="1218946" y="8255"/>
                </a:lnTo>
                <a:lnTo>
                  <a:pt x="1215390" y="14478"/>
                </a:lnTo>
                <a:lnTo>
                  <a:pt x="1217422" y="22352"/>
                </a:lnTo>
                <a:lnTo>
                  <a:pt x="1269492" y="52779"/>
                </a:lnTo>
                <a:lnTo>
                  <a:pt x="1269492" y="47244"/>
                </a:lnTo>
                <a:lnTo>
                  <a:pt x="1311367" y="47244"/>
                </a:lnTo>
                <a:lnTo>
                  <a:pt x="1236726" y="3556"/>
                </a:lnTo>
                <a:lnTo>
                  <a:pt x="1230503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2"/>
          <p:cNvSpPr/>
          <p:nvPr/>
        </p:nvSpPr>
        <p:spPr>
          <a:xfrm>
            <a:off x="4753012" y="3600328"/>
            <a:ext cx="315467" cy="5623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3"/>
          <p:cNvSpPr/>
          <p:nvPr/>
        </p:nvSpPr>
        <p:spPr>
          <a:xfrm>
            <a:off x="4850674" y="3622426"/>
            <a:ext cx="120650" cy="361950"/>
          </a:xfrm>
          <a:custGeom>
            <a:avLst/>
            <a:gdLst/>
            <a:ahLst/>
            <a:cxnLst/>
            <a:rect l="l" t="t" r="r" b="b"/>
            <a:pathLst>
              <a:path w="120650" h="361950">
                <a:moveTo>
                  <a:pt x="14350" y="243839"/>
                </a:moveTo>
                <a:lnTo>
                  <a:pt x="8255" y="247395"/>
                </a:lnTo>
                <a:lnTo>
                  <a:pt x="2032" y="250951"/>
                </a:lnTo>
                <a:lnTo>
                  <a:pt x="0" y="258953"/>
                </a:lnTo>
                <a:lnTo>
                  <a:pt x="60071" y="361950"/>
                </a:lnTo>
                <a:lnTo>
                  <a:pt x="75033" y="336295"/>
                </a:lnTo>
                <a:lnTo>
                  <a:pt x="47117" y="336295"/>
                </a:lnTo>
                <a:lnTo>
                  <a:pt x="47117" y="288453"/>
                </a:lnTo>
                <a:lnTo>
                  <a:pt x="25908" y="252094"/>
                </a:lnTo>
                <a:lnTo>
                  <a:pt x="22351" y="245872"/>
                </a:lnTo>
                <a:lnTo>
                  <a:pt x="14350" y="243839"/>
                </a:lnTo>
                <a:close/>
              </a:path>
              <a:path w="120650" h="361950">
                <a:moveTo>
                  <a:pt x="47117" y="288453"/>
                </a:moveTo>
                <a:lnTo>
                  <a:pt x="47117" y="336295"/>
                </a:lnTo>
                <a:lnTo>
                  <a:pt x="73025" y="336295"/>
                </a:lnTo>
                <a:lnTo>
                  <a:pt x="73025" y="329819"/>
                </a:lnTo>
                <a:lnTo>
                  <a:pt x="48895" y="329819"/>
                </a:lnTo>
                <a:lnTo>
                  <a:pt x="60071" y="310660"/>
                </a:lnTo>
                <a:lnTo>
                  <a:pt x="47117" y="288453"/>
                </a:lnTo>
                <a:close/>
              </a:path>
              <a:path w="120650" h="361950">
                <a:moveTo>
                  <a:pt x="105791" y="243839"/>
                </a:moveTo>
                <a:lnTo>
                  <a:pt x="97789" y="245872"/>
                </a:lnTo>
                <a:lnTo>
                  <a:pt x="94234" y="252094"/>
                </a:lnTo>
                <a:lnTo>
                  <a:pt x="73025" y="288453"/>
                </a:lnTo>
                <a:lnTo>
                  <a:pt x="73025" y="336295"/>
                </a:lnTo>
                <a:lnTo>
                  <a:pt x="75033" y="336295"/>
                </a:lnTo>
                <a:lnTo>
                  <a:pt x="120142" y="258953"/>
                </a:lnTo>
                <a:lnTo>
                  <a:pt x="118110" y="250951"/>
                </a:lnTo>
                <a:lnTo>
                  <a:pt x="111887" y="247395"/>
                </a:lnTo>
                <a:lnTo>
                  <a:pt x="105791" y="243839"/>
                </a:lnTo>
                <a:close/>
              </a:path>
              <a:path w="120650" h="361950">
                <a:moveTo>
                  <a:pt x="60071" y="310660"/>
                </a:moveTo>
                <a:lnTo>
                  <a:pt x="48895" y="329819"/>
                </a:lnTo>
                <a:lnTo>
                  <a:pt x="71247" y="329819"/>
                </a:lnTo>
                <a:lnTo>
                  <a:pt x="60071" y="310660"/>
                </a:lnTo>
                <a:close/>
              </a:path>
              <a:path w="120650" h="361950">
                <a:moveTo>
                  <a:pt x="73025" y="288453"/>
                </a:moveTo>
                <a:lnTo>
                  <a:pt x="60071" y="310660"/>
                </a:lnTo>
                <a:lnTo>
                  <a:pt x="71247" y="329819"/>
                </a:lnTo>
                <a:lnTo>
                  <a:pt x="73025" y="329819"/>
                </a:lnTo>
                <a:lnTo>
                  <a:pt x="73025" y="288453"/>
                </a:lnTo>
                <a:close/>
              </a:path>
              <a:path w="120650" h="361950">
                <a:moveTo>
                  <a:pt x="73025" y="0"/>
                </a:moveTo>
                <a:lnTo>
                  <a:pt x="47117" y="0"/>
                </a:lnTo>
                <a:lnTo>
                  <a:pt x="47117" y="288453"/>
                </a:lnTo>
                <a:lnTo>
                  <a:pt x="60071" y="310660"/>
                </a:lnTo>
                <a:lnTo>
                  <a:pt x="73025" y="288453"/>
                </a:lnTo>
                <a:lnTo>
                  <a:pt x="73025" y="0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4"/>
          <p:cNvSpPr/>
          <p:nvPr/>
        </p:nvSpPr>
        <p:spPr>
          <a:xfrm>
            <a:off x="6561999" y="3953896"/>
            <a:ext cx="1114043" cy="46024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5"/>
          <p:cNvSpPr txBox="1"/>
          <p:nvPr/>
        </p:nvSpPr>
        <p:spPr>
          <a:xfrm>
            <a:off x="6943380" y="4023618"/>
            <a:ext cx="35242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252827"/>
                </a:solidFill>
                <a:latin typeface="Arial"/>
                <a:cs typeface="Arial"/>
              </a:rPr>
              <a:t>Link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7" name="object 116"/>
          <p:cNvSpPr/>
          <p:nvPr/>
        </p:nvSpPr>
        <p:spPr>
          <a:xfrm>
            <a:off x="5432716" y="4691511"/>
            <a:ext cx="1162812" cy="70103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7"/>
          <p:cNvSpPr/>
          <p:nvPr/>
        </p:nvSpPr>
        <p:spPr>
          <a:xfrm>
            <a:off x="5572924" y="4715896"/>
            <a:ext cx="806196" cy="67208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8"/>
          <p:cNvSpPr/>
          <p:nvPr/>
        </p:nvSpPr>
        <p:spPr>
          <a:xfrm>
            <a:off x="5481478" y="4719509"/>
            <a:ext cx="1067288" cy="60513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19"/>
          <p:cNvSpPr/>
          <p:nvPr/>
        </p:nvSpPr>
        <p:spPr>
          <a:xfrm>
            <a:off x="5481478" y="4719509"/>
            <a:ext cx="1067435" cy="605155"/>
          </a:xfrm>
          <a:custGeom>
            <a:avLst/>
            <a:gdLst/>
            <a:ahLst/>
            <a:cxnLst/>
            <a:rect l="l" t="t" r="r" b="b"/>
            <a:pathLst>
              <a:path w="1067435" h="605154">
                <a:moveTo>
                  <a:pt x="96271" y="199205"/>
                </a:moveTo>
                <a:lnTo>
                  <a:pt x="97633" y="157983"/>
                </a:lnTo>
                <a:lnTo>
                  <a:pt x="114935" y="120491"/>
                </a:lnTo>
                <a:lnTo>
                  <a:pt x="145832" y="89120"/>
                </a:lnTo>
                <a:lnTo>
                  <a:pt x="187976" y="66259"/>
                </a:lnTo>
                <a:lnTo>
                  <a:pt x="239019" y="54298"/>
                </a:lnTo>
                <a:lnTo>
                  <a:pt x="266834" y="53163"/>
                </a:lnTo>
                <a:lnTo>
                  <a:pt x="294280" y="55600"/>
                </a:lnTo>
                <a:lnTo>
                  <a:pt x="320798" y="61513"/>
                </a:lnTo>
                <a:lnTo>
                  <a:pt x="345826" y="70808"/>
                </a:lnTo>
                <a:lnTo>
                  <a:pt x="379041" y="39556"/>
                </a:lnTo>
                <a:lnTo>
                  <a:pt x="423614" y="21199"/>
                </a:lnTo>
                <a:lnTo>
                  <a:pt x="473807" y="17105"/>
                </a:lnTo>
                <a:lnTo>
                  <a:pt x="523880" y="28644"/>
                </a:lnTo>
                <a:lnTo>
                  <a:pt x="532163" y="32307"/>
                </a:lnTo>
                <a:lnTo>
                  <a:pt x="540041" y="36423"/>
                </a:lnTo>
                <a:lnTo>
                  <a:pt x="547491" y="40967"/>
                </a:lnTo>
                <a:lnTo>
                  <a:pt x="554487" y="45916"/>
                </a:lnTo>
                <a:lnTo>
                  <a:pt x="580840" y="19847"/>
                </a:lnTo>
                <a:lnTo>
                  <a:pt x="616813" y="4149"/>
                </a:lnTo>
                <a:lnTo>
                  <a:pt x="657786" y="0"/>
                </a:lnTo>
                <a:lnTo>
                  <a:pt x="699140" y="8578"/>
                </a:lnTo>
                <a:lnTo>
                  <a:pt x="709818" y="13331"/>
                </a:lnTo>
                <a:lnTo>
                  <a:pt x="719699" y="18976"/>
                </a:lnTo>
                <a:lnTo>
                  <a:pt x="728698" y="25455"/>
                </a:lnTo>
                <a:lnTo>
                  <a:pt x="736732" y="32708"/>
                </a:lnTo>
                <a:lnTo>
                  <a:pt x="774092" y="9929"/>
                </a:lnTo>
                <a:lnTo>
                  <a:pt x="818346" y="307"/>
                </a:lnTo>
                <a:lnTo>
                  <a:pt x="864052" y="4187"/>
                </a:lnTo>
                <a:lnTo>
                  <a:pt x="905769" y="21913"/>
                </a:lnTo>
                <a:lnTo>
                  <a:pt x="920351" y="33242"/>
                </a:lnTo>
                <a:lnTo>
                  <a:pt x="932122" y="46249"/>
                </a:lnTo>
                <a:lnTo>
                  <a:pt x="940845" y="60614"/>
                </a:lnTo>
                <a:lnTo>
                  <a:pt x="946282" y="76015"/>
                </a:lnTo>
                <a:lnTo>
                  <a:pt x="992983" y="94132"/>
                </a:lnTo>
                <a:lnTo>
                  <a:pt x="1025943" y="123703"/>
                </a:lnTo>
                <a:lnTo>
                  <a:pt x="1042187" y="160704"/>
                </a:lnTo>
                <a:lnTo>
                  <a:pt x="1038738" y="201110"/>
                </a:lnTo>
                <a:lnTo>
                  <a:pt x="1037087" y="205555"/>
                </a:lnTo>
                <a:lnTo>
                  <a:pt x="1035055" y="210127"/>
                </a:lnTo>
                <a:lnTo>
                  <a:pt x="1032642" y="214445"/>
                </a:lnTo>
                <a:lnTo>
                  <a:pt x="1058134" y="250811"/>
                </a:lnTo>
                <a:lnTo>
                  <a:pt x="1067288" y="290095"/>
                </a:lnTo>
                <a:lnTo>
                  <a:pt x="1060623" y="329301"/>
                </a:lnTo>
                <a:lnTo>
                  <a:pt x="1038657" y="365433"/>
                </a:lnTo>
                <a:lnTo>
                  <a:pt x="1001908" y="395496"/>
                </a:lnTo>
                <a:lnTo>
                  <a:pt x="964888" y="412093"/>
                </a:lnTo>
                <a:lnTo>
                  <a:pt x="923676" y="420909"/>
                </a:lnTo>
                <a:lnTo>
                  <a:pt x="911996" y="463724"/>
                </a:lnTo>
                <a:lnTo>
                  <a:pt x="881004" y="498555"/>
                </a:lnTo>
                <a:lnTo>
                  <a:pt x="835344" y="521888"/>
                </a:lnTo>
                <a:lnTo>
                  <a:pt x="779658" y="530205"/>
                </a:lnTo>
                <a:lnTo>
                  <a:pt x="760083" y="529038"/>
                </a:lnTo>
                <a:lnTo>
                  <a:pt x="740971" y="525825"/>
                </a:lnTo>
                <a:lnTo>
                  <a:pt x="722598" y="520623"/>
                </a:lnTo>
                <a:lnTo>
                  <a:pt x="705236" y="513492"/>
                </a:lnTo>
                <a:lnTo>
                  <a:pt x="681786" y="550624"/>
                </a:lnTo>
                <a:lnTo>
                  <a:pt x="645863" y="579220"/>
                </a:lnTo>
                <a:lnTo>
                  <a:pt x="600876" y="597863"/>
                </a:lnTo>
                <a:lnTo>
                  <a:pt x="550231" y="605132"/>
                </a:lnTo>
                <a:lnTo>
                  <a:pt x="497337" y="599611"/>
                </a:lnTo>
                <a:lnTo>
                  <a:pt x="470638" y="591356"/>
                </a:lnTo>
                <a:lnTo>
                  <a:pt x="446331" y="579778"/>
                </a:lnTo>
                <a:lnTo>
                  <a:pt x="424953" y="565169"/>
                </a:lnTo>
                <a:lnTo>
                  <a:pt x="407040" y="547820"/>
                </a:lnTo>
                <a:lnTo>
                  <a:pt x="360074" y="563521"/>
                </a:lnTo>
                <a:lnTo>
                  <a:pt x="311132" y="568934"/>
                </a:lnTo>
                <a:lnTo>
                  <a:pt x="262705" y="564541"/>
                </a:lnTo>
                <a:lnTo>
                  <a:pt x="217284" y="550823"/>
                </a:lnTo>
                <a:lnTo>
                  <a:pt x="177359" y="528261"/>
                </a:lnTo>
                <a:lnTo>
                  <a:pt x="145420" y="497337"/>
                </a:lnTo>
                <a:lnTo>
                  <a:pt x="143388" y="494683"/>
                </a:lnTo>
                <a:lnTo>
                  <a:pt x="100766" y="491973"/>
                </a:lnTo>
                <a:lnTo>
                  <a:pt x="64061" y="477400"/>
                </a:lnTo>
                <a:lnTo>
                  <a:pt x="37143" y="453305"/>
                </a:lnTo>
                <a:lnTo>
                  <a:pt x="23881" y="422026"/>
                </a:lnTo>
                <a:lnTo>
                  <a:pt x="23699" y="403948"/>
                </a:lnTo>
                <a:lnTo>
                  <a:pt x="28517" y="386471"/>
                </a:lnTo>
                <a:lnTo>
                  <a:pt x="38098" y="370182"/>
                </a:lnTo>
                <a:lnTo>
                  <a:pt x="52202" y="355669"/>
                </a:lnTo>
                <a:lnTo>
                  <a:pt x="20403" y="333654"/>
                </a:lnTo>
                <a:lnTo>
                  <a:pt x="2593" y="304901"/>
                </a:lnTo>
                <a:lnTo>
                  <a:pt x="0" y="273051"/>
                </a:lnTo>
                <a:lnTo>
                  <a:pt x="13848" y="241750"/>
                </a:lnTo>
                <a:lnTo>
                  <a:pt x="29088" y="226131"/>
                </a:lnTo>
                <a:lnTo>
                  <a:pt x="48329" y="213858"/>
                </a:lnTo>
                <a:lnTo>
                  <a:pt x="70713" y="205370"/>
                </a:lnTo>
                <a:lnTo>
                  <a:pt x="95382" y="201110"/>
                </a:lnTo>
                <a:lnTo>
                  <a:pt x="96271" y="199205"/>
                </a:lnTo>
                <a:close/>
              </a:path>
            </a:pathLst>
          </a:custGeom>
          <a:ln w="9143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0"/>
          <p:cNvSpPr/>
          <p:nvPr/>
        </p:nvSpPr>
        <p:spPr>
          <a:xfrm>
            <a:off x="5534824" y="5072892"/>
            <a:ext cx="62865" cy="11430"/>
          </a:xfrm>
          <a:custGeom>
            <a:avLst/>
            <a:gdLst/>
            <a:ahLst/>
            <a:cxnLst/>
            <a:rect l="l" t="t" r="r" b="b"/>
            <a:pathLst>
              <a:path w="62864" h="11429">
                <a:moveTo>
                  <a:pt x="62611" y="11176"/>
                </a:moveTo>
                <a:lnTo>
                  <a:pt x="46273" y="11162"/>
                </a:lnTo>
                <a:lnTo>
                  <a:pt x="30210" y="9255"/>
                </a:lnTo>
                <a:lnTo>
                  <a:pt x="14694" y="5514"/>
                </a:lnTo>
                <a:lnTo>
                  <a:pt x="0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1"/>
          <p:cNvSpPr/>
          <p:nvPr/>
        </p:nvSpPr>
        <p:spPr>
          <a:xfrm>
            <a:off x="5625248" y="5206192"/>
            <a:ext cx="27305" cy="5715"/>
          </a:xfrm>
          <a:custGeom>
            <a:avLst/>
            <a:gdLst/>
            <a:ahLst/>
            <a:cxnLst/>
            <a:rect l="l" t="t" r="r" b="b"/>
            <a:pathLst>
              <a:path w="27304" h="5714">
                <a:moveTo>
                  <a:pt x="27305" y="0"/>
                </a:moveTo>
                <a:lnTo>
                  <a:pt x="20663" y="1851"/>
                </a:lnTo>
                <a:lnTo>
                  <a:pt x="13890" y="3362"/>
                </a:lnTo>
                <a:lnTo>
                  <a:pt x="6998" y="4525"/>
                </a:lnTo>
                <a:lnTo>
                  <a:pt x="0" y="5333"/>
                </a:lnTo>
              </a:path>
            </a:pathLst>
          </a:custGeom>
          <a:ln w="9143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2"/>
          <p:cNvSpPr/>
          <p:nvPr/>
        </p:nvSpPr>
        <p:spPr>
          <a:xfrm>
            <a:off x="5871881" y="5240520"/>
            <a:ext cx="16510" cy="24765"/>
          </a:xfrm>
          <a:custGeom>
            <a:avLst/>
            <a:gdLst/>
            <a:ahLst/>
            <a:cxnLst/>
            <a:rect l="l" t="t" r="r" b="b"/>
            <a:pathLst>
              <a:path w="16510" h="24764">
                <a:moveTo>
                  <a:pt x="16510" y="24371"/>
                </a:moveTo>
                <a:lnTo>
                  <a:pt x="11769" y="18539"/>
                </a:lnTo>
                <a:lnTo>
                  <a:pt x="7445" y="12523"/>
                </a:lnTo>
                <a:lnTo>
                  <a:pt x="3526" y="6338"/>
                </a:lnTo>
                <a:lnTo>
                  <a:pt x="0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3"/>
          <p:cNvSpPr/>
          <p:nvPr/>
        </p:nvSpPr>
        <p:spPr>
          <a:xfrm>
            <a:off x="6186714" y="5204122"/>
            <a:ext cx="6985" cy="27305"/>
          </a:xfrm>
          <a:custGeom>
            <a:avLst/>
            <a:gdLst/>
            <a:ahLst/>
            <a:cxnLst/>
            <a:rect l="l" t="t" r="r" b="b"/>
            <a:pathLst>
              <a:path w="6985" h="27304">
                <a:moveTo>
                  <a:pt x="6604" y="0"/>
                </a:moveTo>
                <a:lnTo>
                  <a:pt x="5679" y="6777"/>
                </a:lnTo>
                <a:lnTo>
                  <a:pt x="4254" y="13500"/>
                </a:lnTo>
                <a:lnTo>
                  <a:pt x="2353" y="20156"/>
                </a:lnTo>
                <a:lnTo>
                  <a:pt x="0" y="26733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4"/>
          <p:cNvSpPr/>
          <p:nvPr/>
        </p:nvSpPr>
        <p:spPr>
          <a:xfrm>
            <a:off x="6324255" y="5038857"/>
            <a:ext cx="80645" cy="100330"/>
          </a:xfrm>
          <a:custGeom>
            <a:avLst/>
            <a:gdLst/>
            <a:ahLst/>
            <a:cxnLst/>
            <a:rect l="l" t="t" r="r" b="b"/>
            <a:pathLst>
              <a:path w="80645" h="100329">
                <a:moveTo>
                  <a:pt x="0" y="0"/>
                </a:moveTo>
                <a:lnTo>
                  <a:pt x="33508" y="17528"/>
                </a:lnTo>
                <a:lnTo>
                  <a:pt x="58896" y="41071"/>
                </a:lnTo>
                <a:lnTo>
                  <a:pt x="74902" y="69072"/>
                </a:lnTo>
                <a:lnTo>
                  <a:pt x="80263" y="99974"/>
                </a:lnTo>
              </a:path>
            </a:pathLst>
          </a:custGeom>
          <a:ln w="9143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5"/>
          <p:cNvSpPr/>
          <p:nvPr/>
        </p:nvSpPr>
        <p:spPr>
          <a:xfrm>
            <a:off x="6477925" y="4932430"/>
            <a:ext cx="36195" cy="37465"/>
          </a:xfrm>
          <a:custGeom>
            <a:avLst/>
            <a:gdLst/>
            <a:ahLst/>
            <a:cxnLst/>
            <a:rect l="l" t="t" r="r" b="b"/>
            <a:pathLst>
              <a:path w="36195" h="37464">
                <a:moveTo>
                  <a:pt x="35687" y="0"/>
                </a:moveTo>
                <a:lnTo>
                  <a:pt x="28914" y="10533"/>
                </a:lnTo>
                <a:lnTo>
                  <a:pt x="20653" y="20351"/>
                </a:lnTo>
                <a:lnTo>
                  <a:pt x="10987" y="29360"/>
                </a:lnTo>
                <a:lnTo>
                  <a:pt x="0" y="37464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6"/>
          <p:cNvSpPr/>
          <p:nvPr/>
        </p:nvSpPr>
        <p:spPr>
          <a:xfrm>
            <a:off x="6427887" y="4793366"/>
            <a:ext cx="2540" cy="17780"/>
          </a:xfrm>
          <a:custGeom>
            <a:avLst/>
            <a:gdLst/>
            <a:ahLst/>
            <a:cxnLst/>
            <a:rect l="l" t="t" r="r" b="b"/>
            <a:pathLst>
              <a:path w="2539" h="17779">
                <a:moveTo>
                  <a:pt x="0" y="0"/>
                </a:moveTo>
                <a:lnTo>
                  <a:pt x="1397" y="5842"/>
                </a:lnTo>
                <a:lnTo>
                  <a:pt x="2032" y="11811"/>
                </a:lnTo>
                <a:lnTo>
                  <a:pt x="1905" y="17780"/>
                </a:lnTo>
              </a:path>
            </a:pathLst>
          </a:custGeom>
          <a:ln w="9143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7"/>
          <p:cNvSpPr/>
          <p:nvPr/>
        </p:nvSpPr>
        <p:spPr>
          <a:xfrm>
            <a:off x="6199542" y="4750185"/>
            <a:ext cx="18415" cy="22860"/>
          </a:xfrm>
          <a:custGeom>
            <a:avLst/>
            <a:gdLst/>
            <a:ahLst/>
            <a:cxnLst/>
            <a:rect l="l" t="t" r="r" b="b"/>
            <a:pathLst>
              <a:path w="18414" h="22860">
                <a:moveTo>
                  <a:pt x="0" y="22605"/>
                </a:moveTo>
                <a:lnTo>
                  <a:pt x="3786" y="16609"/>
                </a:lnTo>
                <a:lnTo>
                  <a:pt x="8096" y="10826"/>
                </a:lnTo>
                <a:lnTo>
                  <a:pt x="12930" y="5282"/>
                </a:lnTo>
                <a:lnTo>
                  <a:pt x="18287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8"/>
          <p:cNvSpPr/>
          <p:nvPr/>
        </p:nvSpPr>
        <p:spPr>
          <a:xfrm>
            <a:off x="6028218" y="4764028"/>
            <a:ext cx="8890" cy="19685"/>
          </a:xfrm>
          <a:custGeom>
            <a:avLst/>
            <a:gdLst/>
            <a:ahLst/>
            <a:cxnLst/>
            <a:rect l="l" t="t" r="r" b="b"/>
            <a:pathLst>
              <a:path w="8889" h="19685">
                <a:moveTo>
                  <a:pt x="0" y="19558"/>
                </a:moveTo>
                <a:lnTo>
                  <a:pt x="1904" y="12700"/>
                </a:lnTo>
                <a:lnTo>
                  <a:pt x="4952" y="6223"/>
                </a:lnTo>
                <a:lnTo>
                  <a:pt x="8889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29"/>
          <p:cNvSpPr/>
          <p:nvPr/>
        </p:nvSpPr>
        <p:spPr>
          <a:xfrm>
            <a:off x="5827178" y="4790191"/>
            <a:ext cx="32384" cy="19050"/>
          </a:xfrm>
          <a:custGeom>
            <a:avLst/>
            <a:gdLst/>
            <a:ahLst/>
            <a:cxnLst/>
            <a:rect l="l" t="t" r="r" b="b"/>
            <a:pathLst>
              <a:path w="32385" h="19050">
                <a:moveTo>
                  <a:pt x="0" y="0"/>
                </a:moveTo>
                <a:lnTo>
                  <a:pt x="8592" y="4115"/>
                </a:lnTo>
                <a:lnTo>
                  <a:pt x="16827" y="8636"/>
                </a:lnTo>
                <a:lnTo>
                  <a:pt x="24681" y="13537"/>
                </a:lnTo>
                <a:lnTo>
                  <a:pt x="32130" y="18796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0"/>
          <p:cNvSpPr/>
          <p:nvPr/>
        </p:nvSpPr>
        <p:spPr>
          <a:xfrm>
            <a:off x="5577749" y="4918715"/>
            <a:ext cx="5715" cy="20320"/>
          </a:xfrm>
          <a:custGeom>
            <a:avLst/>
            <a:gdLst/>
            <a:ahLst/>
            <a:cxnLst/>
            <a:rect l="l" t="t" r="r" b="b"/>
            <a:pathLst>
              <a:path w="5714" h="20320">
                <a:moveTo>
                  <a:pt x="5587" y="19812"/>
                </a:moveTo>
                <a:lnTo>
                  <a:pt x="3048" y="13335"/>
                </a:lnTo>
                <a:lnTo>
                  <a:pt x="1270" y="6731"/>
                </a:lnTo>
                <a:lnTo>
                  <a:pt x="0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1"/>
          <p:cNvSpPr txBox="1"/>
          <p:nvPr/>
        </p:nvSpPr>
        <p:spPr>
          <a:xfrm>
            <a:off x="5710211" y="4787778"/>
            <a:ext cx="532130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1435">
              <a:lnSpc>
                <a:spcPct val="100000"/>
              </a:lnSpc>
            </a:pPr>
            <a:r>
              <a:rPr sz="1400" spc="-5" dirty="0">
                <a:solidFill>
                  <a:srgbClr val="252827"/>
                </a:solidFill>
                <a:latin typeface="Arial"/>
                <a:cs typeface="Arial"/>
              </a:rPr>
              <a:t>Fiber  </a:t>
            </a:r>
            <a:r>
              <a:rPr sz="1400" dirty="0" smtClean="0">
                <a:solidFill>
                  <a:srgbClr val="252827"/>
                </a:solidFill>
                <a:latin typeface="Arial"/>
                <a:cs typeface="Arial"/>
              </a:rPr>
              <a:t>Opti</a:t>
            </a:r>
            <a:r>
              <a:rPr lang="en-US" sz="1400" dirty="0" smtClean="0">
                <a:solidFill>
                  <a:srgbClr val="252827"/>
                </a:solidFill>
                <a:latin typeface="Arial"/>
                <a:cs typeface="Arial"/>
              </a:rPr>
              <a:t>c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33" name="object 132"/>
          <p:cNvSpPr/>
          <p:nvPr/>
        </p:nvSpPr>
        <p:spPr>
          <a:xfrm>
            <a:off x="4893219" y="4287652"/>
            <a:ext cx="749808" cy="90982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3"/>
          <p:cNvSpPr/>
          <p:nvPr/>
        </p:nvSpPr>
        <p:spPr>
          <a:xfrm>
            <a:off x="4935892" y="4309749"/>
            <a:ext cx="549910" cy="770255"/>
          </a:xfrm>
          <a:custGeom>
            <a:avLst/>
            <a:gdLst/>
            <a:ahLst/>
            <a:cxnLst/>
            <a:rect l="l" t="t" r="r" b="b"/>
            <a:pathLst>
              <a:path w="549910" h="770254">
                <a:moveTo>
                  <a:pt x="498130" y="709612"/>
                </a:moveTo>
                <a:lnTo>
                  <a:pt x="433450" y="747394"/>
                </a:lnTo>
                <a:lnTo>
                  <a:pt x="431418" y="755269"/>
                </a:lnTo>
                <a:lnTo>
                  <a:pt x="438530" y="767715"/>
                </a:lnTo>
                <a:lnTo>
                  <a:pt x="446531" y="769747"/>
                </a:lnTo>
                <a:lnTo>
                  <a:pt x="527367" y="722503"/>
                </a:lnTo>
                <a:lnTo>
                  <a:pt x="523875" y="722503"/>
                </a:lnTo>
                <a:lnTo>
                  <a:pt x="523875" y="720851"/>
                </a:lnTo>
                <a:lnTo>
                  <a:pt x="517397" y="720851"/>
                </a:lnTo>
                <a:lnTo>
                  <a:pt x="498130" y="709612"/>
                </a:lnTo>
                <a:close/>
              </a:path>
              <a:path w="549910" h="770254">
                <a:moveTo>
                  <a:pt x="25907" y="0"/>
                </a:moveTo>
                <a:lnTo>
                  <a:pt x="0" y="0"/>
                </a:lnTo>
                <a:lnTo>
                  <a:pt x="0" y="716788"/>
                </a:lnTo>
                <a:lnTo>
                  <a:pt x="5841" y="722503"/>
                </a:lnTo>
                <a:lnTo>
                  <a:pt x="476032" y="722503"/>
                </a:lnTo>
                <a:lnTo>
                  <a:pt x="498130" y="709612"/>
                </a:lnTo>
                <a:lnTo>
                  <a:pt x="25907" y="709549"/>
                </a:lnTo>
                <a:lnTo>
                  <a:pt x="12953" y="696594"/>
                </a:lnTo>
                <a:lnTo>
                  <a:pt x="25907" y="696594"/>
                </a:lnTo>
                <a:lnTo>
                  <a:pt x="25907" y="0"/>
                </a:lnTo>
                <a:close/>
              </a:path>
              <a:path w="549910" h="770254">
                <a:moveTo>
                  <a:pt x="527318" y="696594"/>
                </a:moveTo>
                <a:lnTo>
                  <a:pt x="523875" y="696594"/>
                </a:lnTo>
                <a:lnTo>
                  <a:pt x="523875" y="722503"/>
                </a:lnTo>
                <a:lnTo>
                  <a:pt x="527367" y="722503"/>
                </a:lnTo>
                <a:lnTo>
                  <a:pt x="549528" y="709549"/>
                </a:lnTo>
                <a:lnTo>
                  <a:pt x="527318" y="696594"/>
                </a:lnTo>
                <a:close/>
              </a:path>
              <a:path w="549910" h="770254">
                <a:moveTo>
                  <a:pt x="517397" y="698372"/>
                </a:moveTo>
                <a:lnTo>
                  <a:pt x="498130" y="709612"/>
                </a:lnTo>
                <a:lnTo>
                  <a:pt x="517397" y="720851"/>
                </a:lnTo>
                <a:lnTo>
                  <a:pt x="517397" y="698372"/>
                </a:lnTo>
                <a:close/>
              </a:path>
              <a:path w="549910" h="770254">
                <a:moveTo>
                  <a:pt x="523875" y="698372"/>
                </a:moveTo>
                <a:lnTo>
                  <a:pt x="517397" y="698372"/>
                </a:lnTo>
                <a:lnTo>
                  <a:pt x="517397" y="720851"/>
                </a:lnTo>
                <a:lnTo>
                  <a:pt x="523875" y="720851"/>
                </a:lnTo>
                <a:lnTo>
                  <a:pt x="523875" y="698372"/>
                </a:lnTo>
                <a:close/>
              </a:path>
              <a:path w="549910" h="770254">
                <a:moveTo>
                  <a:pt x="446531" y="649478"/>
                </a:moveTo>
                <a:lnTo>
                  <a:pt x="438530" y="651510"/>
                </a:lnTo>
                <a:lnTo>
                  <a:pt x="431418" y="663956"/>
                </a:lnTo>
                <a:lnTo>
                  <a:pt x="433450" y="671829"/>
                </a:lnTo>
                <a:lnTo>
                  <a:pt x="498130" y="709612"/>
                </a:lnTo>
                <a:lnTo>
                  <a:pt x="517397" y="698372"/>
                </a:lnTo>
                <a:lnTo>
                  <a:pt x="523875" y="698372"/>
                </a:lnTo>
                <a:lnTo>
                  <a:pt x="523875" y="696594"/>
                </a:lnTo>
                <a:lnTo>
                  <a:pt x="527318" y="696594"/>
                </a:lnTo>
                <a:lnTo>
                  <a:pt x="446531" y="649478"/>
                </a:lnTo>
                <a:close/>
              </a:path>
              <a:path w="549910" h="770254">
                <a:moveTo>
                  <a:pt x="25907" y="696594"/>
                </a:moveTo>
                <a:lnTo>
                  <a:pt x="12953" y="696594"/>
                </a:lnTo>
                <a:lnTo>
                  <a:pt x="25907" y="709549"/>
                </a:lnTo>
                <a:lnTo>
                  <a:pt x="25907" y="696594"/>
                </a:lnTo>
                <a:close/>
              </a:path>
              <a:path w="549910" h="770254">
                <a:moveTo>
                  <a:pt x="475814" y="696594"/>
                </a:moveTo>
                <a:lnTo>
                  <a:pt x="25907" y="696594"/>
                </a:lnTo>
                <a:lnTo>
                  <a:pt x="25907" y="709549"/>
                </a:lnTo>
                <a:lnTo>
                  <a:pt x="498021" y="709549"/>
                </a:lnTo>
                <a:lnTo>
                  <a:pt x="475814" y="696594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4"/>
          <p:cNvSpPr/>
          <p:nvPr/>
        </p:nvSpPr>
        <p:spPr>
          <a:xfrm>
            <a:off x="6505612" y="4147443"/>
            <a:ext cx="771144" cy="9464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5"/>
          <p:cNvSpPr/>
          <p:nvPr/>
        </p:nvSpPr>
        <p:spPr>
          <a:xfrm>
            <a:off x="6547522" y="4285366"/>
            <a:ext cx="631825" cy="746760"/>
          </a:xfrm>
          <a:custGeom>
            <a:avLst/>
            <a:gdLst/>
            <a:ahLst/>
            <a:cxnLst/>
            <a:rect l="l" t="t" r="r" b="b"/>
            <a:pathLst>
              <a:path w="631825" h="746760">
                <a:moveTo>
                  <a:pt x="558546" y="720471"/>
                </a:moveTo>
                <a:lnTo>
                  <a:pt x="0" y="720471"/>
                </a:lnTo>
                <a:lnTo>
                  <a:pt x="0" y="746379"/>
                </a:lnTo>
                <a:lnTo>
                  <a:pt x="578612" y="746379"/>
                </a:lnTo>
                <a:lnTo>
                  <a:pt x="584453" y="740537"/>
                </a:lnTo>
                <a:lnTo>
                  <a:pt x="584453" y="733425"/>
                </a:lnTo>
                <a:lnTo>
                  <a:pt x="558546" y="733425"/>
                </a:lnTo>
                <a:lnTo>
                  <a:pt x="558546" y="720471"/>
                </a:lnTo>
                <a:close/>
              </a:path>
              <a:path w="631825" h="746760">
                <a:moveTo>
                  <a:pt x="571500" y="51289"/>
                </a:moveTo>
                <a:lnTo>
                  <a:pt x="558546" y="73496"/>
                </a:lnTo>
                <a:lnTo>
                  <a:pt x="558546" y="733425"/>
                </a:lnTo>
                <a:lnTo>
                  <a:pt x="571500" y="720471"/>
                </a:lnTo>
                <a:lnTo>
                  <a:pt x="584453" y="720471"/>
                </a:lnTo>
                <a:lnTo>
                  <a:pt x="584453" y="73496"/>
                </a:lnTo>
                <a:lnTo>
                  <a:pt x="571500" y="51289"/>
                </a:lnTo>
                <a:close/>
              </a:path>
              <a:path w="631825" h="746760">
                <a:moveTo>
                  <a:pt x="584453" y="720471"/>
                </a:moveTo>
                <a:lnTo>
                  <a:pt x="571500" y="720471"/>
                </a:lnTo>
                <a:lnTo>
                  <a:pt x="558546" y="733425"/>
                </a:lnTo>
                <a:lnTo>
                  <a:pt x="584453" y="733425"/>
                </a:lnTo>
                <a:lnTo>
                  <a:pt x="584453" y="720471"/>
                </a:lnTo>
                <a:close/>
              </a:path>
              <a:path w="631825" h="746760">
                <a:moveTo>
                  <a:pt x="571500" y="0"/>
                </a:moveTo>
                <a:lnTo>
                  <a:pt x="514985" y="96901"/>
                </a:lnTo>
                <a:lnTo>
                  <a:pt x="511301" y="102997"/>
                </a:lnTo>
                <a:lnTo>
                  <a:pt x="513461" y="110998"/>
                </a:lnTo>
                <a:lnTo>
                  <a:pt x="519684" y="114554"/>
                </a:lnTo>
                <a:lnTo>
                  <a:pt x="525779" y="118110"/>
                </a:lnTo>
                <a:lnTo>
                  <a:pt x="533781" y="116078"/>
                </a:lnTo>
                <a:lnTo>
                  <a:pt x="537337" y="109855"/>
                </a:lnTo>
                <a:lnTo>
                  <a:pt x="558546" y="73496"/>
                </a:lnTo>
                <a:lnTo>
                  <a:pt x="558546" y="25654"/>
                </a:lnTo>
                <a:lnTo>
                  <a:pt x="586462" y="25654"/>
                </a:lnTo>
                <a:lnTo>
                  <a:pt x="571500" y="0"/>
                </a:lnTo>
                <a:close/>
              </a:path>
              <a:path w="631825" h="746760">
                <a:moveTo>
                  <a:pt x="586462" y="25654"/>
                </a:moveTo>
                <a:lnTo>
                  <a:pt x="584453" y="25654"/>
                </a:lnTo>
                <a:lnTo>
                  <a:pt x="584453" y="73496"/>
                </a:lnTo>
                <a:lnTo>
                  <a:pt x="605663" y="109855"/>
                </a:lnTo>
                <a:lnTo>
                  <a:pt x="609219" y="116078"/>
                </a:lnTo>
                <a:lnTo>
                  <a:pt x="617220" y="118110"/>
                </a:lnTo>
                <a:lnTo>
                  <a:pt x="623315" y="114554"/>
                </a:lnTo>
                <a:lnTo>
                  <a:pt x="629538" y="110998"/>
                </a:lnTo>
                <a:lnTo>
                  <a:pt x="631571" y="102997"/>
                </a:lnTo>
                <a:lnTo>
                  <a:pt x="586462" y="25654"/>
                </a:lnTo>
                <a:close/>
              </a:path>
              <a:path w="631825" h="746760">
                <a:moveTo>
                  <a:pt x="584453" y="25654"/>
                </a:moveTo>
                <a:lnTo>
                  <a:pt x="558546" y="25654"/>
                </a:lnTo>
                <a:lnTo>
                  <a:pt x="558546" y="73496"/>
                </a:lnTo>
                <a:lnTo>
                  <a:pt x="571500" y="51289"/>
                </a:lnTo>
                <a:lnTo>
                  <a:pt x="560324" y="32131"/>
                </a:lnTo>
                <a:lnTo>
                  <a:pt x="584453" y="32131"/>
                </a:lnTo>
                <a:lnTo>
                  <a:pt x="584453" y="25654"/>
                </a:lnTo>
                <a:close/>
              </a:path>
              <a:path w="631825" h="746760">
                <a:moveTo>
                  <a:pt x="584453" y="32131"/>
                </a:moveTo>
                <a:lnTo>
                  <a:pt x="582676" y="32131"/>
                </a:lnTo>
                <a:lnTo>
                  <a:pt x="571500" y="51289"/>
                </a:lnTo>
                <a:lnTo>
                  <a:pt x="584453" y="73496"/>
                </a:lnTo>
                <a:lnTo>
                  <a:pt x="584453" y="32131"/>
                </a:lnTo>
                <a:close/>
              </a:path>
              <a:path w="631825" h="746760">
                <a:moveTo>
                  <a:pt x="582676" y="32131"/>
                </a:moveTo>
                <a:lnTo>
                  <a:pt x="560324" y="32131"/>
                </a:lnTo>
                <a:lnTo>
                  <a:pt x="571500" y="51289"/>
                </a:lnTo>
                <a:lnTo>
                  <a:pt x="582676" y="32131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6"/>
          <p:cNvSpPr/>
          <p:nvPr/>
        </p:nvSpPr>
        <p:spPr>
          <a:xfrm>
            <a:off x="5230024" y="3998091"/>
            <a:ext cx="1534667" cy="3154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7"/>
          <p:cNvSpPr/>
          <p:nvPr/>
        </p:nvSpPr>
        <p:spPr>
          <a:xfrm>
            <a:off x="5273457" y="4075816"/>
            <a:ext cx="1333500" cy="120650"/>
          </a:xfrm>
          <a:custGeom>
            <a:avLst/>
            <a:gdLst/>
            <a:ahLst/>
            <a:cxnLst/>
            <a:rect l="l" t="t" r="r" b="b"/>
            <a:pathLst>
              <a:path w="1333500" h="120650">
                <a:moveTo>
                  <a:pt x="0" y="45720"/>
                </a:moveTo>
                <a:lnTo>
                  <a:pt x="0" y="71628"/>
                </a:lnTo>
                <a:lnTo>
                  <a:pt x="103631" y="71755"/>
                </a:lnTo>
                <a:lnTo>
                  <a:pt x="103631" y="45847"/>
                </a:lnTo>
                <a:lnTo>
                  <a:pt x="0" y="45720"/>
                </a:lnTo>
                <a:close/>
              </a:path>
              <a:path w="1333500" h="120650">
                <a:moveTo>
                  <a:pt x="181355" y="45974"/>
                </a:moveTo>
                <a:lnTo>
                  <a:pt x="181355" y="71882"/>
                </a:lnTo>
                <a:lnTo>
                  <a:pt x="284988" y="72009"/>
                </a:lnTo>
                <a:lnTo>
                  <a:pt x="284988" y="46101"/>
                </a:lnTo>
                <a:lnTo>
                  <a:pt x="181355" y="45974"/>
                </a:lnTo>
                <a:close/>
              </a:path>
              <a:path w="1333500" h="120650">
                <a:moveTo>
                  <a:pt x="362712" y="46101"/>
                </a:moveTo>
                <a:lnTo>
                  <a:pt x="362712" y="72009"/>
                </a:lnTo>
                <a:lnTo>
                  <a:pt x="466343" y="72136"/>
                </a:lnTo>
                <a:lnTo>
                  <a:pt x="466343" y="46228"/>
                </a:lnTo>
                <a:lnTo>
                  <a:pt x="362712" y="46101"/>
                </a:lnTo>
                <a:close/>
              </a:path>
              <a:path w="1333500" h="120650">
                <a:moveTo>
                  <a:pt x="544067" y="46355"/>
                </a:moveTo>
                <a:lnTo>
                  <a:pt x="544067" y="72263"/>
                </a:lnTo>
                <a:lnTo>
                  <a:pt x="647700" y="72390"/>
                </a:lnTo>
                <a:lnTo>
                  <a:pt x="647700" y="46482"/>
                </a:lnTo>
                <a:lnTo>
                  <a:pt x="544067" y="46355"/>
                </a:lnTo>
                <a:close/>
              </a:path>
              <a:path w="1333500" h="120650">
                <a:moveTo>
                  <a:pt x="725424" y="46609"/>
                </a:moveTo>
                <a:lnTo>
                  <a:pt x="725424" y="72517"/>
                </a:lnTo>
                <a:lnTo>
                  <a:pt x="829055" y="72644"/>
                </a:lnTo>
                <a:lnTo>
                  <a:pt x="829055" y="46736"/>
                </a:lnTo>
                <a:lnTo>
                  <a:pt x="725424" y="46609"/>
                </a:lnTo>
                <a:close/>
              </a:path>
              <a:path w="1333500" h="120650">
                <a:moveTo>
                  <a:pt x="906779" y="46736"/>
                </a:moveTo>
                <a:lnTo>
                  <a:pt x="906779" y="72644"/>
                </a:lnTo>
                <a:lnTo>
                  <a:pt x="1010412" y="72771"/>
                </a:lnTo>
                <a:lnTo>
                  <a:pt x="1010412" y="46863"/>
                </a:lnTo>
                <a:lnTo>
                  <a:pt x="906779" y="46736"/>
                </a:lnTo>
                <a:close/>
              </a:path>
              <a:path w="1333500" h="120650">
                <a:moveTo>
                  <a:pt x="1088136" y="46990"/>
                </a:moveTo>
                <a:lnTo>
                  <a:pt x="1088136" y="72898"/>
                </a:lnTo>
                <a:lnTo>
                  <a:pt x="1191767" y="73025"/>
                </a:lnTo>
                <a:lnTo>
                  <a:pt x="1191767" y="47117"/>
                </a:lnTo>
                <a:lnTo>
                  <a:pt x="1088136" y="46990"/>
                </a:lnTo>
                <a:close/>
              </a:path>
              <a:path w="1333500" h="120650">
                <a:moveTo>
                  <a:pt x="1269491" y="67534"/>
                </a:moveTo>
                <a:lnTo>
                  <a:pt x="1223517" y="94234"/>
                </a:lnTo>
                <a:lnTo>
                  <a:pt x="1217422" y="97917"/>
                </a:lnTo>
                <a:lnTo>
                  <a:pt x="1215263" y="105791"/>
                </a:lnTo>
                <a:lnTo>
                  <a:pt x="1218818" y="112014"/>
                </a:lnTo>
                <a:lnTo>
                  <a:pt x="1222502" y="118237"/>
                </a:lnTo>
                <a:lnTo>
                  <a:pt x="1230376" y="120269"/>
                </a:lnTo>
                <a:lnTo>
                  <a:pt x="1236599" y="116713"/>
                </a:lnTo>
                <a:lnTo>
                  <a:pt x="1311288" y="73152"/>
                </a:lnTo>
                <a:lnTo>
                  <a:pt x="1269491" y="73152"/>
                </a:lnTo>
                <a:lnTo>
                  <a:pt x="1269491" y="67534"/>
                </a:lnTo>
                <a:close/>
              </a:path>
              <a:path w="1333500" h="120650">
                <a:moveTo>
                  <a:pt x="1282167" y="60173"/>
                </a:moveTo>
                <a:lnTo>
                  <a:pt x="1269491" y="67534"/>
                </a:lnTo>
                <a:lnTo>
                  <a:pt x="1269491" y="73152"/>
                </a:lnTo>
                <a:lnTo>
                  <a:pt x="1307846" y="73152"/>
                </a:lnTo>
                <a:lnTo>
                  <a:pt x="1307846" y="71374"/>
                </a:lnTo>
                <a:lnTo>
                  <a:pt x="1301368" y="71374"/>
                </a:lnTo>
                <a:lnTo>
                  <a:pt x="1282167" y="60173"/>
                </a:lnTo>
                <a:close/>
              </a:path>
              <a:path w="1333500" h="120650">
                <a:moveTo>
                  <a:pt x="1311367" y="47244"/>
                </a:moveTo>
                <a:lnTo>
                  <a:pt x="1307846" y="47244"/>
                </a:lnTo>
                <a:lnTo>
                  <a:pt x="1307846" y="73152"/>
                </a:lnTo>
                <a:lnTo>
                  <a:pt x="1311288" y="73152"/>
                </a:lnTo>
                <a:lnTo>
                  <a:pt x="1333500" y="60198"/>
                </a:lnTo>
                <a:lnTo>
                  <a:pt x="1311367" y="47244"/>
                </a:lnTo>
                <a:close/>
              </a:path>
              <a:path w="1333500" h="120650">
                <a:moveTo>
                  <a:pt x="1301368" y="49022"/>
                </a:moveTo>
                <a:lnTo>
                  <a:pt x="1282167" y="60173"/>
                </a:lnTo>
                <a:lnTo>
                  <a:pt x="1301368" y="71374"/>
                </a:lnTo>
                <a:lnTo>
                  <a:pt x="1301368" y="49022"/>
                </a:lnTo>
                <a:close/>
              </a:path>
              <a:path w="1333500" h="120650">
                <a:moveTo>
                  <a:pt x="1307846" y="49022"/>
                </a:moveTo>
                <a:lnTo>
                  <a:pt x="1301368" y="49022"/>
                </a:lnTo>
                <a:lnTo>
                  <a:pt x="1301368" y="71374"/>
                </a:lnTo>
                <a:lnTo>
                  <a:pt x="1307846" y="71374"/>
                </a:lnTo>
                <a:lnTo>
                  <a:pt x="1307846" y="49022"/>
                </a:lnTo>
                <a:close/>
              </a:path>
              <a:path w="1333500" h="120650">
                <a:moveTo>
                  <a:pt x="1269491" y="52779"/>
                </a:moveTo>
                <a:lnTo>
                  <a:pt x="1269491" y="67534"/>
                </a:lnTo>
                <a:lnTo>
                  <a:pt x="1282167" y="60173"/>
                </a:lnTo>
                <a:lnTo>
                  <a:pt x="1269491" y="52779"/>
                </a:lnTo>
                <a:close/>
              </a:path>
              <a:path w="1333500" h="120650">
                <a:moveTo>
                  <a:pt x="1307846" y="47244"/>
                </a:moveTo>
                <a:lnTo>
                  <a:pt x="1269491" y="47244"/>
                </a:lnTo>
                <a:lnTo>
                  <a:pt x="1269491" y="52779"/>
                </a:lnTo>
                <a:lnTo>
                  <a:pt x="1282167" y="60173"/>
                </a:lnTo>
                <a:lnTo>
                  <a:pt x="1301368" y="49022"/>
                </a:lnTo>
                <a:lnTo>
                  <a:pt x="1307846" y="49022"/>
                </a:lnTo>
                <a:lnTo>
                  <a:pt x="1307846" y="47244"/>
                </a:lnTo>
                <a:close/>
              </a:path>
              <a:path w="1333500" h="120650">
                <a:moveTo>
                  <a:pt x="1230502" y="0"/>
                </a:moveTo>
                <a:lnTo>
                  <a:pt x="1222628" y="2032"/>
                </a:lnTo>
                <a:lnTo>
                  <a:pt x="1218946" y="8255"/>
                </a:lnTo>
                <a:lnTo>
                  <a:pt x="1215389" y="14478"/>
                </a:lnTo>
                <a:lnTo>
                  <a:pt x="1217422" y="22352"/>
                </a:lnTo>
                <a:lnTo>
                  <a:pt x="1269491" y="52779"/>
                </a:lnTo>
                <a:lnTo>
                  <a:pt x="1269491" y="47244"/>
                </a:lnTo>
                <a:lnTo>
                  <a:pt x="1311367" y="47244"/>
                </a:lnTo>
                <a:lnTo>
                  <a:pt x="1236726" y="3556"/>
                </a:lnTo>
                <a:lnTo>
                  <a:pt x="1230502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8"/>
          <p:cNvSpPr/>
          <p:nvPr/>
        </p:nvSpPr>
        <p:spPr>
          <a:xfrm>
            <a:off x="4201323" y="3289432"/>
            <a:ext cx="1114043" cy="46024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39"/>
          <p:cNvSpPr txBox="1"/>
          <p:nvPr/>
        </p:nvSpPr>
        <p:spPr>
          <a:xfrm>
            <a:off x="4414810" y="3358773"/>
            <a:ext cx="68770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solidFill>
                  <a:srgbClr val="252827"/>
                </a:solidFill>
                <a:latin typeface="Arial"/>
                <a:cs typeface="Arial"/>
              </a:rPr>
              <a:t>Network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41" name="object 140"/>
          <p:cNvSpPr/>
          <p:nvPr/>
        </p:nvSpPr>
        <p:spPr>
          <a:xfrm>
            <a:off x="4451260" y="3484503"/>
            <a:ext cx="315467" cy="5760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1"/>
          <p:cNvSpPr/>
          <p:nvPr/>
        </p:nvSpPr>
        <p:spPr>
          <a:xfrm>
            <a:off x="4548414" y="3622426"/>
            <a:ext cx="120650" cy="361950"/>
          </a:xfrm>
          <a:custGeom>
            <a:avLst/>
            <a:gdLst/>
            <a:ahLst/>
            <a:cxnLst/>
            <a:rect l="l" t="t" r="r" b="b"/>
            <a:pathLst>
              <a:path w="120650" h="361950">
                <a:moveTo>
                  <a:pt x="60389" y="51353"/>
                </a:moveTo>
                <a:lnTo>
                  <a:pt x="47408" y="73411"/>
                </a:lnTo>
                <a:lnTo>
                  <a:pt x="46100" y="361950"/>
                </a:lnTo>
                <a:lnTo>
                  <a:pt x="72008" y="361950"/>
                </a:lnTo>
                <a:lnTo>
                  <a:pt x="73315" y="73708"/>
                </a:lnTo>
                <a:lnTo>
                  <a:pt x="60389" y="51353"/>
                </a:lnTo>
                <a:close/>
              </a:path>
              <a:path w="120650" h="361950">
                <a:moveTo>
                  <a:pt x="75440" y="25526"/>
                </a:moveTo>
                <a:lnTo>
                  <a:pt x="47625" y="25526"/>
                </a:lnTo>
                <a:lnTo>
                  <a:pt x="73532" y="25654"/>
                </a:lnTo>
                <a:lnTo>
                  <a:pt x="73315" y="73708"/>
                </a:lnTo>
                <a:lnTo>
                  <a:pt x="94360" y="110109"/>
                </a:lnTo>
                <a:lnTo>
                  <a:pt x="97917" y="116205"/>
                </a:lnTo>
                <a:lnTo>
                  <a:pt x="105791" y="118363"/>
                </a:lnTo>
                <a:lnTo>
                  <a:pt x="118236" y="111251"/>
                </a:lnTo>
                <a:lnTo>
                  <a:pt x="120268" y="103250"/>
                </a:lnTo>
                <a:lnTo>
                  <a:pt x="116713" y="97028"/>
                </a:lnTo>
                <a:lnTo>
                  <a:pt x="75440" y="25526"/>
                </a:lnTo>
                <a:close/>
              </a:path>
              <a:path w="120650" h="361950">
                <a:moveTo>
                  <a:pt x="60706" y="0"/>
                </a:moveTo>
                <a:lnTo>
                  <a:pt x="3682" y="96647"/>
                </a:lnTo>
                <a:lnTo>
                  <a:pt x="0" y="102743"/>
                </a:lnTo>
                <a:lnTo>
                  <a:pt x="2158" y="110743"/>
                </a:lnTo>
                <a:lnTo>
                  <a:pt x="14477" y="117982"/>
                </a:lnTo>
                <a:lnTo>
                  <a:pt x="22351" y="115950"/>
                </a:lnTo>
                <a:lnTo>
                  <a:pt x="47408" y="73411"/>
                </a:lnTo>
                <a:lnTo>
                  <a:pt x="47625" y="25526"/>
                </a:lnTo>
                <a:lnTo>
                  <a:pt x="75440" y="25526"/>
                </a:lnTo>
                <a:lnTo>
                  <a:pt x="60706" y="0"/>
                </a:lnTo>
                <a:close/>
              </a:path>
              <a:path w="120650" h="361950">
                <a:moveTo>
                  <a:pt x="73503" y="32131"/>
                </a:moveTo>
                <a:lnTo>
                  <a:pt x="49275" y="32131"/>
                </a:lnTo>
                <a:lnTo>
                  <a:pt x="71628" y="32257"/>
                </a:lnTo>
                <a:lnTo>
                  <a:pt x="60389" y="51353"/>
                </a:lnTo>
                <a:lnTo>
                  <a:pt x="73315" y="73708"/>
                </a:lnTo>
                <a:lnTo>
                  <a:pt x="73503" y="32131"/>
                </a:lnTo>
                <a:close/>
              </a:path>
              <a:path w="120650" h="361950">
                <a:moveTo>
                  <a:pt x="47625" y="25526"/>
                </a:moveTo>
                <a:lnTo>
                  <a:pt x="47408" y="73411"/>
                </a:lnTo>
                <a:lnTo>
                  <a:pt x="60389" y="51353"/>
                </a:lnTo>
                <a:lnTo>
                  <a:pt x="49275" y="32131"/>
                </a:lnTo>
                <a:lnTo>
                  <a:pt x="73503" y="32131"/>
                </a:lnTo>
                <a:lnTo>
                  <a:pt x="73532" y="25654"/>
                </a:lnTo>
                <a:lnTo>
                  <a:pt x="47625" y="25526"/>
                </a:lnTo>
                <a:close/>
              </a:path>
              <a:path w="120650" h="361950">
                <a:moveTo>
                  <a:pt x="49275" y="32131"/>
                </a:moveTo>
                <a:lnTo>
                  <a:pt x="60389" y="51353"/>
                </a:lnTo>
                <a:lnTo>
                  <a:pt x="71628" y="32257"/>
                </a:lnTo>
                <a:lnTo>
                  <a:pt x="49275" y="32131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2"/>
          <p:cNvSpPr/>
          <p:nvPr/>
        </p:nvSpPr>
        <p:spPr>
          <a:xfrm>
            <a:off x="2855631" y="3333628"/>
            <a:ext cx="1534667" cy="3154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3"/>
          <p:cNvSpPr/>
          <p:nvPr/>
        </p:nvSpPr>
        <p:spPr>
          <a:xfrm>
            <a:off x="2899066" y="3411352"/>
            <a:ext cx="1333500" cy="120650"/>
          </a:xfrm>
          <a:custGeom>
            <a:avLst/>
            <a:gdLst/>
            <a:ahLst/>
            <a:cxnLst/>
            <a:rect l="l" t="t" r="r" b="b"/>
            <a:pathLst>
              <a:path w="1333500" h="120650">
                <a:moveTo>
                  <a:pt x="0" y="45719"/>
                </a:moveTo>
                <a:lnTo>
                  <a:pt x="0" y="71628"/>
                </a:lnTo>
                <a:lnTo>
                  <a:pt x="103631" y="71755"/>
                </a:lnTo>
                <a:lnTo>
                  <a:pt x="103631" y="45847"/>
                </a:lnTo>
                <a:lnTo>
                  <a:pt x="0" y="45719"/>
                </a:lnTo>
                <a:close/>
              </a:path>
              <a:path w="1333500" h="120650">
                <a:moveTo>
                  <a:pt x="181356" y="45974"/>
                </a:moveTo>
                <a:lnTo>
                  <a:pt x="181356" y="71881"/>
                </a:lnTo>
                <a:lnTo>
                  <a:pt x="284988" y="72009"/>
                </a:lnTo>
                <a:lnTo>
                  <a:pt x="284988" y="46100"/>
                </a:lnTo>
                <a:lnTo>
                  <a:pt x="181356" y="45974"/>
                </a:lnTo>
                <a:close/>
              </a:path>
              <a:path w="1333500" h="120650">
                <a:moveTo>
                  <a:pt x="362712" y="46100"/>
                </a:moveTo>
                <a:lnTo>
                  <a:pt x="362712" y="72009"/>
                </a:lnTo>
                <a:lnTo>
                  <a:pt x="466344" y="72136"/>
                </a:lnTo>
                <a:lnTo>
                  <a:pt x="466344" y="46228"/>
                </a:lnTo>
                <a:lnTo>
                  <a:pt x="362712" y="46100"/>
                </a:lnTo>
                <a:close/>
              </a:path>
              <a:path w="1333500" h="120650">
                <a:moveTo>
                  <a:pt x="544068" y="46355"/>
                </a:moveTo>
                <a:lnTo>
                  <a:pt x="544068" y="72262"/>
                </a:lnTo>
                <a:lnTo>
                  <a:pt x="647700" y="72390"/>
                </a:lnTo>
                <a:lnTo>
                  <a:pt x="647700" y="46481"/>
                </a:lnTo>
                <a:lnTo>
                  <a:pt x="544068" y="46355"/>
                </a:lnTo>
                <a:close/>
              </a:path>
              <a:path w="1333500" h="120650">
                <a:moveTo>
                  <a:pt x="725424" y="46609"/>
                </a:moveTo>
                <a:lnTo>
                  <a:pt x="725424" y="72517"/>
                </a:lnTo>
                <a:lnTo>
                  <a:pt x="829056" y="72643"/>
                </a:lnTo>
                <a:lnTo>
                  <a:pt x="829056" y="46736"/>
                </a:lnTo>
                <a:lnTo>
                  <a:pt x="725424" y="46609"/>
                </a:lnTo>
                <a:close/>
              </a:path>
              <a:path w="1333500" h="120650">
                <a:moveTo>
                  <a:pt x="906780" y="46736"/>
                </a:moveTo>
                <a:lnTo>
                  <a:pt x="906780" y="72643"/>
                </a:lnTo>
                <a:lnTo>
                  <a:pt x="1010412" y="72771"/>
                </a:lnTo>
                <a:lnTo>
                  <a:pt x="1010412" y="46862"/>
                </a:lnTo>
                <a:lnTo>
                  <a:pt x="906780" y="46736"/>
                </a:lnTo>
                <a:close/>
              </a:path>
              <a:path w="1333500" h="120650">
                <a:moveTo>
                  <a:pt x="1088136" y="46990"/>
                </a:moveTo>
                <a:lnTo>
                  <a:pt x="1088136" y="72898"/>
                </a:lnTo>
                <a:lnTo>
                  <a:pt x="1191768" y="73025"/>
                </a:lnTo>
                <a:lnTo>
                  <a:pt x="1191768" y="47117"/>
                </a:lnTo>
                <a:lnTo>
                  <a:pt x="1088136" y="46990"/>
                </a:lnTo>
                <a:close/>
              </a:path>
              <a:path w="1333500" h="120650">
                <a:moveTo>
                  <a:pt x="1269492" y="67534"/>
                </a:moveTo>
                <a:lnTo>
                  <a:pt x="1223518" y="94234"/>
                </a:lnTo>
                <a:lnTo>
                  <a:pt x="1217422" y="97917"/>
                </a:lnTo>
                <a:lnTo>
                  <a:pt x="1215263" y="105791"/>
                </a:lnTo>
                <a:lnTo>
                  <a:pt x="1218819" y="112013"/>
                </a:lnTo>
                <a:lnTo>
                  <a:pt x="1222502" y="118110"/>
                </a:lnTo>
                <a:lnTo>
                  <a:pt x="1230376" y="120268"/>
                </a:lnTo>
                <a:lnTo>
                  <a:pt x="1236599" y="116712"/>
                </a:lnTo>
                <a:lnTo>
                  <a:pt x="1311288" y="73152"/>
                </a:lnTo>
                <a:lnTo>
                  <a:pt x="1269492" y="73152"/>
                </a:lnTo>
                <a:lnTo>
                  <a:pt x="1269492" y="67534"/>
                </a:lnTo>
                <a:close/>
              </a:path>
              <a:path w="1333500" h="120650">
                <a:moveTo>
                  <a:pt x="1282167" y="60173"/>
                </a:moveTo>
                <a:lnTo>
                  <a:pt x="1269492" y="67534"/>
                </a:lnTo>
                <a:lnTo>
                  <a:pt x="1269492" y="73152"/>
                </a:lnTo>
                <a:lnTo>
                  <a:pt x="1307845" y="73152"/>
                </a:lnTo>
                <a:lnTo>
                  <a:pt x="1307845" y="71374"/>
                </a:lnTo>
                <a:lnTo>
                  <a:pt x="1301369" y="71374"/>
                </a:lnTo>
                <a:lnTo>
                  <a:pt x="1282167" y="60173"/>
                </a:lnTo>
                <a:close/>
              </a:path>
              <a:path w="1333500" h="120650">
                <a:moveTo>
                  <a:pt x="1311367" y="47243"/>
                </a:moveTo>
                <a:lnTo>
                  <a:pt x="1307845" y="47243"/>
                </a:lnTo>
                <a:lnTo>
                  <a:pt x="1307845" y="73152"/>
                </a:lnTo>
                <a:lnTo>
                  <a:pt x="1311288" y="73152"/>
                </a:lnTo>
                <a:lnTo>
                  <a:pt x="1333500" y="60198"/>
                </a:lnTo>
                <a:lnTo>
                  <a:pt x="1311367" y="47243"/>
                </a:lnTo>
                <a:close/>
              </a:path>
              <a:path w="1333500" h="120650">
                <a:moveTo>
                  <a:pt x="1301369" y="49022"/>
                </a:moveTo>
                <a:lnTo>
                  <a:pt x="1282167" y="60173"/>
                </a:lnTo>
                <a:lnTo>
                  <a:pt x="1301369" y="71374"/>
                </a:lnTo>
                <a:lnTo>
                  <a:pt x="1301369" y="49022"/>
                </a:lnTo>
                <a:close/>
              </a:path>
              <a:path w="1333500" h="120650">
                <a:moveTo>
                  <a:pt x="1307845" y="49022"/>
                </a:moveTo>
                <a:lnTo>
                  <a:pt x="1301369" y="49022"/>
                </a:lnTo>
                <a:lnTo>
                  <a:pt x="1301369" y="71374"/>
                </a:lnTo>
                <a:lnTo>
                  <a:pt x="1307845" y="71374"/>
                </a:lnTo>
                <a:lnTo>
                  <a:pt x="1307845" y="49022"/>
                </a:lnTo>
                <a:close/>
              </a:path>
              <a:path w="1333500" h="120650">
                <a:moveTo>
                  <a:pt x="1269492" y="52779"/>
                </a:moveTo>
                <a:lnTo>
                  <a:pt x="1269492" y="67534"/>
                </a:lnTo>
                <a:lnTo>
                  <a:pt x="1282167" y="60173"/>
                </a:lnTo>
                <a:lnTo>
                  <a:pt x="1269492" y="52779"/>
                </a:lnTo>
                <a:close/>
              </a:path>
              <a:path w="1333500" h="120650">
                <a:moveTo>
                  <a:pt x="1307845" y="47243"/>
                </a:moveTo>
                <a:lnTo>
                  <a:pt x="1269492" y="47243"/>
                </a:lnTo>
                <a:lnTo>
                  <a:pt x="1269492" y="52779"/>
                </a:lnTo>
                <a:lnTo>
                  <a:pt x="1282167" y="60173"/>
                </a:lnTo>
                <a:lnTo>
                  <a:pt x="1301369" y="49022"/>
                </a:lnTo>
                <a:lnTo>
                  <a:pt x="1307845" y="49022"/>
                </a:lnTo>
                <a:lnTo>
                  <a:pt x="1307845" y="47243"/>
                </a:lnTo>
                <a:close/>
              </a:path>
              <a:path w="1333500" h="120650">
                <a:moveTo>
                  <a:pt x="1230503" y="0"/>
                </a:moveTo>
                <a:lnTo>
                  <a:pt x="1222629" y="2031"/>
                </a:lnTo>
                <a:lnTo>
                  <a:pt x="1218945" y="8255"/>
                </a:lnTo>
                <a:lnTo>
                  <a:pt x="1215390" y="14478"/>
                </a:lnTo>
                <a:lnTo>
                  <a:pt x="1217422" y="22352"/>
                </a:lnTo>
                <a:lnTo>
                  <a:pt x="1269492" y="52779"/>
                </a:lnTo>
                <a:lnTo>
                  <a:pt x="1269492" y="47243"/>
                </a:lnTo>
                <a:lnTo>
                  <a:pt x="1311367" y="47243"/>
                </a:lnTo>
                <a:lnTo>
                  <a:pt x="1236726" y="3556"/>
                </a:lnTo>
                <a:lnTo>
                  <a:pt x="1230503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4"/>
          <p:cNvSpPr/>
          <p:nvPr/>
        </p:nvSpPr>
        <p:spPr>
          <a:xfrm>
            <a:off x="8921152" y="3289432"/>
            <a:ext cx="1115568" cy="46024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5"/>
          <p:cNvSpPr txBox="1"/>
          <p:nvPr/>
        </p:nvSpPr>
        <p:spPr>
          <a:xfrm>
            <a:off x="9136798" y="3358773"/>
            <a:ext cx="68770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solidFill>
                  <a:srgbClr val="252827"/>
                </a:solidFill>
                <a:latin typeface="Arial"/>
                <a:cs typeface="Arial"/>
              </a:rPr>
              <a:t>Network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47" name="object 146"/>
          <p:cNvSpPr/>
          <p:nvPr/>
        </p:nvSpPr>
        <p:spPr>
          <a:xfrm>
            <a:off x="8921152" y="3953896"/>
            <a:ext cx="1115568" cy="46024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7"/>
          <p:cNvSpPr txBox="1"/>
          <p:nvPr/>
        </p:nvSpPr>
        <p:spPr>
          <a:xfrm>
            <a:off x="9304438" y="4023618"/>
            <a:ext cx="35242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252827"/>
                </a:solidFill>
                <a:latin typeface="Arial"/>
                <a:cs typeface="Arial"/>
              </a:rPr>
              <a:t>Link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9" name="object 148"/>
          <p:cNvSpPr/>
          <p:nvPr/>
        </p:nvSpPr>
        <p:spPr>
          <a:xfrm>
            <a:off x="6697636" y="1137543"/>
            <a:ext cx="899160" cy="241300"/>
          </a:xfrm>
          <a:custGeom>
            <a:avLst/>
            <a:gdLst/>
            <a:ahLst/>
            <a:cxnLst/>
            <a:rect l="l" t="t" r="r" b="b"/>
            <a:pathLst>
              <a:path w="899160" h="241300">
                <a:moveTo>
                  <a:pt x="775335" y="0"/>
                </a:moveTo>
                <a:lnTo>
                  <a:pt x="122427" y="0"/>
                </a:lnTo>
                <a:lnTo>
                  <a:pt x="0" y="57404"/>
                </a:lnTo>
                <a:lnTo>
                  <a:pt x="0" y="240792"/>
                </a:lnTo>
                <a:lnTo>
                  <a:pt x="899160" y="240792"/>
                </a:lnTo>
                <a:lnTo>
                  <a:pt x="899160" y="57404"/>
                </a:lnTo>
                <a:lnTo>
                  <a:pt x="7753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49"/>
          <p:cNvSpPr/>
          <p:nvPr/>
        </p:nvSpPr>
        <p:spPr>
          <a:xfrm>
            <a:off x="6779297" y="1282768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178" y="0"/>
                </a:lnTo>
              </a:path>
            </a:pathLst>
          </a:custGeom>
          <a:ln w="275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0"/>
          <p:cNvSpPr/>
          <p:nvPr/>
        </p:nvSpPr>
        <p:spPr>
          <a:xfrm>
            <a:off x="6851051" y="128274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175" y="0"/>
                </a:lnTo>
              </a:path>
            </a:pathLst>
          </a:custGeom>
          <a:ln w="2761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1"/>
          <p:cNvSpPr/>
          <p:nvPr/>
        </p:nvSpPr>
        <p:spPr>
          <a:xfrm>
            <a:off x="6922806" y="128274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217" y="0"/>
                </a:lnTo>
              </a:path>
            </a:pathLst>
          </a:custGeom>
          <a:ln w="2761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2"/>
          <p:cNvSpPr/>
          <p:nvPr/>
        </p:nvSpPr>
        <p:spPr>
          <a:xfrm>
            <a:off x="6994562" y="128274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175" y="0"/>
                </a:lnTo>
              </a:path>
            </a:pathLst>
          </a:custGeom>
          <a:ln w="2761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3"/>
          <p:cNvSpPr/>
          <p:nvPr/>
        </p:nvSpPr>
        <p:spPr>
          <a:xfrm>
            <a:off x="6697636" y="1137543"/>
            <a:ext cx="899160" cy="241300"/>
          </a:xfrm>
          <a:custGeom>
            <a:avLst/>
            <a:gdLst/>
            <a:ahLst/>
            <a:cxnLst/>
            <a:rect l="l" t="t" r="r" b="b"/>
            <a:pathLst>
              <a:path w="899160" h="241300">
                <a:moveTo>
                  <a:pt x="0" y="57404"/>
                </a:moveTo>
                <a:lnTo>
                  <a:pt x="122427" y="0"/>
                </a:lnTo>
                <a:lnTo>
                  <a:pt x="775335" y="0"/>
                </a:lnTo>
                <a:lnTo>
                  <a:pt x="899160" y="57404"/>
                </a:lnTo>
                <a:lnTo>
                  <a:pt x="899160" y="240792"/>
                </a:lnTo>
                <a:lnTo>
                  <a:pt x="0" y="240792"/>
                </a:lnTo>
                <a:lnTo>
                  <a:pt x="0" y="57404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4"/>
          <p:cNvSpPr/>
          <p:nvPr/>
        </p:nvSpPr>
        <p:spPr>
          <a:xfrm>
            <a:off x="6697636" y="1196090"/>
            <a:ext cx="899160" cy="0"/>
          </a:xfrm>
          <a:custGeom>
            <a:avLst/>
            <a:gdLst/>
            <a:ahLst/>
            <a:cxnLst/>
            <a:rect l="l" t="t" r="r" b="b"/>
            <a:pathLst>
              <a:path w="899160">
                <a:moveTo>
                  <a:pt x="0" y="0"/>
                </a:moveTo>
                <a:lnTo>
                  <a:pt x="899160" y="0"/>
                </a:lnTo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5"/>
          <p:cNvSpPr/>
          <p:nvPr/>
        </p:nvSpPr>
        <p:spPr>
          <a:xfrm>
            <a:off x="6779297" y="1268989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0" y="0"/>
                </a:moveTo>
                <a:lnTo>
                  <a:pt x="0" y="27559"/>
                </a:lnTo>
                <a:lnTo>
                  <a:pt x="35178" y="27559"/>
                </a:lnTo>
                <a:lnTo>
                  <a:pt x="35178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6"/>
          <p:cNvSpPr/>
          <p:nvPr/>
        </p:nvSpPr>
        <p:spPr>
          <a:xfrm>
            <a:off x="6851051" y="1268934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0" y="27613"/>
                </a:moveTo>
                <a:lnTo>
                  <a:pt x="35175" y="27613"/>
                </a:lnTo>
                <a:lnTo>
                  <a:pt x="35175" y="0"/>
                </a:lnTo>
                <a:lnTo>
                  <a:pt x="0" y="0"/>
                </a:lnTo>
                <a:lnTo>
                  <a:pt x="0" y="27613"/>
                </a:lnTo>
                <a:close/>
              </a:path>
            </a:pathLst>
          </a:custGeom>
          <a:ln w="9143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7"/>
          <p:cNvSpPr/>
          <p:nvPr/>
        </p:nvSpPr>
        <p:spPr>
          <a:xfrm>
            <a:off x="6922806" y="1268934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0" y="27613"/>
                </a:moveTo>
                <a:lnTo>
                  <a:pt x="35217" y="27613"/>
                </a:lnTo>
                <a:lnTo>
                  <a:pt x="35217" y="0"/>
                </a:lnTo>
                <a:lnTo>
                  <a:pt x="0" y="0"/>
                </a:lnTo>
                <a:lnTo>
                  <a:pt x="0" y="27613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8"/>
          <p:cNvSpPr/>
          <p:nvPr/>
        </p:nvSpPr>
        <p:spPr>
          <a:xfrm>
            <a:off x="6994562" y="1268934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0" y="27613"/>
                </a:moveTo>
                <a:lnTo>
                  <a:pt x="35175" y="27613"/>
                </a:lnTo>
                <a:lnTo>
                  <a:pt x="35175" y="0"/>
                </a:lnTo>
                <a:lnTo>
                  <a:pt x="0" y="0"/>
                </a:lnTo>
                <a:lnTo>
                  <a:pt x="0" y="27613"/>
                </a:lnTo>
                <a:close/>
              </a:path>
            </a:pathLst>
          </a:custGeom>
          <a:ln w="9143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59"/>
          <p:cNvSpPr/>
          <p:nvPr/>
        </p:nvSpPr>
        <p:spPr>
          <a:xfrm>
            <a:off x="6561999" y="3289432"/>
            <a:ext cx="1114043" cy="46024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0"/>
          <p:cNvSpPr txBox="1"/>
          <p:nvPr/>
        </p:nvSpPr>
        <p:spPr>
          <a:xfrm>
            <a:off x="6775741" y="3358773"/>
            <a:ext cx="68770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solidFill>
                  <a:srgbClr val="252827"/>
                </a:solidFill>
                <a:latin typeface="Arial"/>
                <a:cs typeface="Arial"/>
              </a:rPr>
              <a:t>Network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62" name="object 161"/>
          <p:cNvSpPr/>
          <p:nvPr/>
        </p:nvSpPr>
        <p:spPr>
          <a:xfrm>
            <a:off x="7113687" y="3600328"/>
            <a:ext cx="315467" cy="5623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2"/>
          <p:cNvSpPr/>
          <p:nvPr/>
        </p:nvSpPr>
        <p:spPr>
          <a:xfrm>
            <a:off x="7211350" y="3622426"/>
            <a:ext cx="120650" cy="361950"/>
          </a:xfrm>
          <a:custGeom>
            <a:avLst/>
            <a:gdLst/>
            <a:ahLst/>
            <a:cxnLst/>
            <a:rect l="l" t="t" r="r" b="b"/>
            <a:pathLst>
              <a:path w="120650" h="361950">
                <a:moveTo>
                  <a:pt x="14350" y="243839"/>
                </a:moveTo>
                <a:lnTo>
                  <a:pt x="8255" y="247395"/>
                </a:lnTo>
                <a:lnTo>
                  <a:pt x="2032" y="250951"/>
                </a:lnTo>
                <a:lnTo>
                  <a:pt x="0" y="258953"/>
                </a:lnTo>
                <a:lnTo>
                  <a:pt x="60071" y="361950"/>
                </a:lnTo>
                <a:lnTo>
                  <a:pt x="75033" y="336295"/>
                </a:lnTo>
                <a:lnTo>
                  <a:pt x="47117" y="336295"/>
                </a:lnTo>
                <a:lnTo>
                  <a:pt x="47117" y="288453"/>
                </a:lnTo>
                <a:lnTo>
                  <a:pt x="25908" y="252094"/>
                </a:lnTo>
                <a:lnTo>
                  <a:pt x="22352" y="245872"/>
                </a:lnTo>
                <a:lnTo>
                  <a:pt x="14350" y="243839"/>
                </a:lnTo>
                <a:close/>
              </a:path>
              <a:path w="120650" h="361950">
                <a:moveTo>
                  <a:pt x="47117" y="288453"/>
                </a:moveTo>
                <a:lnTo>
                  <a:pt x="47117" y="336295"/>
                </a:lnTo>
                <a:lnTo>
                  <a:pt x="73025" y="336295"/>
                </a:lnTo>
                <a:lnTo>
                  <a:pt x="73025" y="329819"/>
                </a:lnTo>
                <a:lnTo>
                  <a:pt x="48895" y="329819"/>
                </a:lnTo>
                <a:lnTo>
                  <a:pt x="60071" y="310660"/>
                </a:lnTo>
                <a:lnTo>
                  <a:pt x="47117" y="288453"/>
                </a:lnTo>
                <a:close/>
              </a:path>
              <a:path w="120650" h="361950">
                <a:moveTo>
                  <a:pt x="105791" y="243839"/>
                </a:moveTo>
                <a:lnTo>
                  <a:pt x="97790" y="245872"/>
                </a:lnTo>
                <a:lnTo>
                  <a:pt x="94234" y="252094"/>
                </a:lnTo>
                <a:lnTo>
                  <a:pt x="73025" y="288453"/>
                </a:lnTo>
                <a:lnTo>
                  <a:pt x="73025" y="336295"/>
                </a:lnTo>
                <a:lnTo>
                  <a:pt x="75033" y="336295"/>
                </a:lnTo>
                <a:lnTo>
                  <a:pt x="120142" y="258953"/>
                </a:lnTo>
                <a:lnTo>
                  <a:pt x="118110" y="250951"/>
                </a:lnTo>
                <a:lnTo>
                  <a:pt x="111887" y="247395"/>
                </a:lnTo>
                <a:lnTo>
                  <a:pt x="105791" y="243839"/>
                </a:lnTo>
                <a:close/>
              </a:path>
              <a:path w="120650" h="361950">
                <a:moveTo>
                  <a:pt x="60071" y="310660"/>
                </a:moveTo>
                <a:lnTo>
                  <a:pt x="48895" y="329819"/>
                </a:lnTo>
                <a:lnTo>
                  <a:pt x="71247" y="329819"/>
                </a:lnTo>
                <a:lnTo>
                  <a:pt x="60071" y="310660"/>
                </a:lnTo>
                <a:close/>
              </a:path>
              <a:path w="120650" h="361950">
                <a:moveTo>
                  <a:pt x="73025" y="288453"/>
                </a:moveTo>
                <a:lnTo>
                  <a:pt x="60071" y="310660"/>
                </a:lnTo>
                <a:lnTo>
                  <a:pt x="71247" y="329819"/>
                </a:lnTo>
                <a:lnTo>
                  <a:pt x="73025" y="329819"/>
                </a:lnTo>
                <a:lnTo>
                  <a:pt x="73025" y="288453"/>
                </a:lnTo>
                <a:close/>
              </a:path>
              <a:path w="120650" h="361950">
                <a:moveTo>
                  <a:pt x="73025" y="0"/>
                </a:moveTo>
                <a:lnTo>
                  <a:pt x="47117" y="0"/>
                </a:lnTo>
                <a:lnTo>
                  <a:pt x="47117" y="288453"/>
                </a:lnTo>
                <a:lnTo>
                  <a:pt x="60071" y="310660"/>
                </a:lnTo>
                <a:lnTo>
                  <a:pt x="73025" y="288453"/>
                </a:lnTo>
                <a:lnTo>
                  <a:pt x="73025" y="0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3"/>
          <p:cNvSpPr/>
          <p:nvPr/>
        </p:nvSpPr>
        <p:spPr>
          <a:xfrm>
            <a:off x="7941219" y="4691511"/>
            <a:ext cx="940307" cy="70103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4"/>
          <p:cNvSpPr/>
          <p:nvPr/>
        </p:nvSpPr>
        <p:spPr>
          <a:xfrm>
            <a:off x="8021991" y="4822576"/>
            <a:ext cx="716279" cy="45872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5"/>
          <p:cNvSpPr/>
          <p:nvPr/>
        </p:nvSpPr>
        <p:spPr>
          <a:xfrm>
            <a:off x="7988432" y="4719509"/>
            <a:ext cx="845089" cy="60445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6"/>
          <p:cNvSpPr/>
          <p:nvPr/>
        </p:nvSpPr>
        <p:spPr>
          <a:xfrm>
            <a:off x="7988432" y="4719509"/>
            <a:ext cx="845185" cy="604520"/>
          </a:xfrm>
          <a:custGeom>
            <a:avLst/>
            <a:gdLst/>
            <a:ahLst/>
            <a:cxnLst/>
            <a:rect l="l" t="t" r="r" b="b"/>
            <a:pathLst>
              <a:path w="845184" h="604520">
                <a:moveTo>
                  <a:pt x="76358" y="199205"/>
                </a:moveTo>
                <a:lnTo>
                  <a:pt x="79754" y="148167"/>
                </a:lnTo>
                <a:lnTo>
                  <a:pt x="102187" y="103891"/>
                </a:lnTo>
                <a:lnTo>
                  <a:pt x="140027" y="71046"/>
                </a:lnTo>
                <a:lnTo>
                  <a:pt x="189642" y="54298"/>
                </a:lnTo>
                <a:lnTo>
                  <a:pt x="211591" y="53163"/>
                </a:lnTo>
                <a:lnTo>
                  <a:pt x="233314" y="55600"/>
                </a:lnTo>
                <a:lnTo>
                  <a:pt x="254347" y="61513"/>
                </a:lnTo>
                <a:lnTo>
                  <a:pt x="274224" y="70808"/>
                </a:lnTo>
                <a:lnTo>
                  <a:pt x="300541" y="39556"/>
                </a:lnTo>
                <a:lnTo>
                  <a:pt x="335883" y="21199"/>
                </a:lnTo>
                <a:lnTo>
                  <a:pt x="375701" y="17105"/>
                </a:lnTo>
                <a:lnTo>
                  <a:pt x="415448" y="28644"/>
                </a:lnTo>
                <a:lnTo>
                  <a:pt x="421971" y="32307"/>
                </a:lnTo>
                <a:lnTo>
                  <a:pt x="428196" y="36423"/>
                </a:lnTo>
                <a:lnTo>
                  <a:pt x="434111" y="40967"/>
                </a:lnTo>
                <a:lnTo>
                  <a:pt x="439705" y="45916"/>
                </a:lnTo>
                <a:lnTo>
                  <a:pt x="460571" y="19847"/>
                </a:lnTo>
                <a:lnTo>
                  <a:pt x="489092" y="4149"/>
                </a:lnTo>
                <a:lnTo>
                  <a:pt x="521590" y="0"/>
                </a:lnTo>
                <a:lnTo>
                  <a:pt x="554386" y="8578"/>
                </a:lnTo>
                <a:lnTo>
                  <a:pt x="562852" y="13331"/>
                </a:lnTo>
                <a:lnTo>
                  <a:pt x="570674" y="18976"/>
                </a:lnTo>
                <a:lnTo>
                  <a:pt x="577782" y="25455"/>
                </a:lnTo>
                <a:lnTo>
                  <a:pt x="584104" y="32708"/>
                </a:lnTo>
                <a:lnTo>
                  <a:pt x="613775" y="9929"/>
                </a:lnTo>
                <a:lnTo>
                  <a:pt x="648874" y="307"/>
                </a:lnTo>
                <a:lnTo>
                  <a:pt x="685117" y="4187"/>
                </a:lnTo>
                <a:lnTo>
                  <a:pt x="718216" y="21913"/>
                </a:lnTo>
                <a:lnTo>
                  <a:pt x="729753" y="33242"/>
                </a:lnTo>
                <a:lnTo>
                  <a:pt x="739076" y="46249"/>
                </a:lnTo>
                <a:lnTo>
                  <a:pt x="745970" y="60614"/>
                </a:lnTo>
                <a:lnTo>
                  <a:pt x="750220" y="76015"/>
                </a:lnTo>
                <a:lnTo>
                  <a:pt x="787282" y="94132"/>
                </a:lnTo>
                <a:lnTo>
                  <a:pt x="813450" y="123703"/>
                </a:lnTo>
                <a:lnTo>
                  <a:pt x="826355" y="160704"/>
                </a:lnTo>
                <a:lnTo>
                  <a:pt x="823626" y="201110"/>
                </a:lnTo>
                <a:lnTo>
                  <a:pt x="822356" y="205555"/>
                </a:lnTo>
                <a:lnTo>
                  <a:pt x="820705" y="210127"/>
                </a:lnTo>
                <a:lnTo>
                  <a:pt x="818800" y="214445"/>
                </a:lnTo>
                <a:lnTo>
                  <a:pt x="841958" y="260476"/>
                </a:lnTo>
                <a:lnTo>
                  <a:pt x="845089" y="309895"/>
                </a:lnTo>
                <a:lnTo>
                  <a:pt x="828980" y="356852"/>
                </a:lnTo>
                <a:lnTo>
                  <a:pt x="794416" y="395496"/>
                </a:lnTo>
                <a:lnTo>
                  <a:pt x="749053" y="417515"/>
                </a:lnTo>
                <a:lnTo>
                  <a:pt x="732440" y="420909"/>
                </a:lnTo>
                <a:lnTo>
                  <a:pt x="723173" y="463724"/>
                </a:lnTo>
                <a:lnTo>
                  <a:pt x="698595" y="498555"/>
                </a:lnTo>
                <a:lnTo>
                  <a:pt x="662396" y="521888"/>
                </a:lnTo>
                <a:lnTo>
                  <a:pt x="618267" y="530205"/>
                </a:lnTo>
                <a:lnTo>
                  <a:pt x="602680" y="529038"/>
                </a:lnTo>
                <a:lnTo>
                  <a:pt x="587486" y="525825"/>
                </a:lnTo>
                <a:lnTo>
                  <a:pt x="572887" y="520623"/>
                </a:lnTo>
                <a:lnTo>
                  <a:pt x="559085" y="513492"/>
                </a:lnTo>
                <a:lnTo>
                  <a:pt x="534275" y="558629"/>
                </a:lnTo>
                <a:lnTo>
                  <a:pt x="494998" y="589874"/>
                </a:lnTo>
                <a:lnTo>
                  <a:pt x="446553" y="604459"/>
                </a:lnTo>
                <a:lnTo>
                  <a:pt x="394239" y="599611"/>
                </a:lnTo>
                <a:lnTo>
                  <a:pt x="373137" y="591356"/>
                </a:lnTo>
                <a:lnTo>
                  <a:pt x="353917" y="579778"/>
                </a:lnTo>
                <a:lnTo>
                  <a:pt x="336982" y="565169"/>
                </a:lnTo>
                <a:lnTo>
                  <a:pt x="322738" y="547820"/>
                </a:lnTo>
                <a:lnTo>
                  <a:pt x="277785" y="565411"/>
                </a:lnTo>
                <a:lnTo>
                  <a:pt x="231156" y="568327"/>
                </a:lnTo>
                <a:lnTo>
                  <a:pt x="186264" y="557398"/>
                </a:lnTo>
                <a:lnTo>
                  <a:pt x="146523" y="533458"/>
                </a:lnTo>
                <a:lnTo>
                  <a:pt x="115347" y="497337"/>
                </a:lnTo>
                <a:lnTo>
                  <a:pt x="113696" y="494683"/>
                </a:lnTo>
                <a:lnTo>
                  <a:pt x="79890" y="491973"/>
                </a:lnTo>
                <a:lnTo>
                  <a:pt x="50800" y="477400"/>
                </a:lnTo>
                <a:lnTo>
                  <a:pt x="29471" y="453305"/>
                </a:lnTo>
                <a:lnTo>
                  <a:pt x="18954" y="422026"/>
                </a:lnTo>
                <a:lnTo>
                  <a:pt x="18823" y="403948"/>
                </a:lnTo>
                <a:lnTo>
                  <a:pt x="22669" y="386471"/>
                </a:lnTo>
                <a:lnTo>
                  <a:pt x="30277" y="370182"/>
                </a:lnTo>
                <a:lnTo>
                  <a:pt x="41433" y="355669"/>
                </a:lnTo>
                <a:lnTo>
                  <a:pt x="16240" y="333654"/>
                </a:lnTo>
                <a:lnTo>
                  <a:pt x="2095" y="304901"/>
                </a:lnTo>
                <a:lnTo>
                  <a:pt x="0" y="273051"/>
                </a:lnTo>
                <a:lnTo>
                  <a:pt x="10953" y="241750"/>
                </a:lnTo>
                <a:lnTo>
                  <a:pt x="23056" y="226131"/>
                </a:lnTo>
                <a:lnTo>
                  <a:pt x="38338" y="213858"/>
                </a:lnTo>
                <a:lnTo>
                  <a:pt x="56120" y="205370"/>
                </a:lnTo>
                <a:lnTo>
                  <a:pt x="75723" y="201110"/>
                </a:lnTo>
                <a:lnTo>
                  <a:pt x="76358" y="199205"/>
                </a:lnTo>
                <a:close/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7"/>
          <p:cNvSpPr/>
          <p:nvPr/>
        </p:nvSpPr>
        <p:spPr>
          <a:xfrm>
            <a:off x="8030754" y="5072892"/>
            <a:ext cx="50165" cy="11430"/>
          </a:xfrm>
          <a:custGeom>
            <a:avLst/>
            <a:gdLst/>
            <a:ahLst/>
            <a:cxnLst/>
            <a:rect l="l" t="t" r="r" b="b"/>
            <a:pathLst>
              <a:path w="50165" h="11429">
                <a:moveTo>
                  <a:pt x="49656" y="11176"/>
                </a:moveTo>
                <a:lnTo>
                  <a:pt x="36665" y="11162"/>
                </a:lnTo>
                <a:lnTo>
                  <a:pt x="23923" y="9255"/>
                </a:lnTo>
                <a:lnTo>
                  <a:pt x="11634" y="5514"/>
                </a:lnTo>
                <a:lnTo>
                  <a:pt x="0" y="0"/>
                </a:lnTo>
              </a:path>
            </a:pathLst>
          </a:custGeom>
          <a:ln w="9143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8"/>
          <p:cNvSpPr/>
          <p:nvPr/>
        </p:nvSpPr>
        <p:spPr>
          <a:xfrm>
            <a:off x="8102382" y="5206192"/>
            <a:ext cx="22225" cy="5715"/>
          </a:xfrm>
          <a:custGeom>
            <a:avLst/>
            <a:gdLst/>
            <a:ahLst/>
            <a:cxnLst/>
            <a:rect l="l" t="t" r="r" b="b"/>
            <a:pathLst>
              <a:path w="22225" h="5714">
                <a:moveTo>
                  <a:pt x="21717" y="0"/>
                </a:moveTo>
                <a:lnTo>
                  <a:pt x="14731" y="2692"/>
                </a:lnTo>
                <a:lnTo>
                  <a:pt x="7493" y="4495"/>
                </a:lnTo>
                <a:lnTo>
                  <a:pt x="0" y="5333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69"/>
          <p:cNvSpPr/>
          <p:nvPr/>
        </p:nvSpPr>
        <p:spPr>
          <a:xfrm>
            <a:off x="8297963" y="5240520"/>
            <a:ext cx="13335" cy="24765"/>
          </a:xfrm>
          <a:custGeom>
            <a:avLst/>
            <a:gdLst/>
            <a:ahLst/>
            <a:cxnLst/>
            <a:rect l="l" t="t" r="r" b="b"/>
            <a:pathLst>
              <a:path w="13334" h="24764">
                <a:moveTo>
                  <a:pt x="13080" y="24371"/>
                </a:moveTo>
                <a:lnTo>
                  <a:pt x="9340" y="18539"/>
                </a:lnTo>
                <a:lnTo>
                  <a:pt x="5921" y="12523"/>
                </a:lnTo>
                <a:lnTo>
                  <a:pt x="2811" y="6338"/>
                </a:lnTo>
                <a:lnTo>
                  <a:pt x="0" y="0"/>
                </a:lnTo>
              </a:path>
            </a:pathLst>
          </a:custGeom>
          <a:ln w="9143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0"/>
          <p:cNvSpPr/>
          <p:nvPr/>
        </p:nvSpPr>
        <p:spPr>
          <a:xfrm>
            <a:off x="8547644" y="5204122"/>
            <a:ext cx="5715" cy="27305"/>
          </a:xfrm>
          <a:custGeom>
            <a:avLst/>
            <a:gdLst/>
            <a:ahLst/>
            <a:cxnLst/>
            <a:rect l="l" t="t" r="r" b="b"/>
            <a:pathLst>
              <a:path w="5715" h="27304">
                <a:moveTo>
                  <a:pt x="5207" y="0"/>
                </a:moveTo>
                <a:lnTo>
                  <a:pt x="4446" y="6777"/>
                </a:lnTo>
                <a:lnTo>
                  <a:pt x="3317" y="13500"/>
                </a:lnTo>
                <a:lnTo>
                  <a:pt x="1831" y="20156"/>
                </a:lnTo>
                <a:lnTo>
                  <a:pt x="0" y="26733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1"/>
          <p:cNvSpPr/>
          <p:nvPr/>
        </p:nvSpPr>
        <p:spPr>
          <a:xfrm>
            <a:off x="8656738" y="5038857"/>
            <a:ext cx="64135" cy="100330"/>
          </a:xfrm>
          <a:custGeom>
            <a:avLst/>
            <a:gdLst/>
            <a:ahLst/>
            <a:cxnLst/>
            <a:rect l="l" t="t" r="r" b="b"/>
            <a:pathLst>
              <a:path w="64134" h="100329">
                <a:moveTo>
                  <a:pt x="0" y="0"/>
                </a:moveTo>
                <a:lnTo>
                  <a:pt x="26550" y="17528"/>
                </a:lnTo>
                <a:lnTo>
                  <a:pt x="46672" y="41071"/>
                </a:lnTo>
                <a:lnTo>
                  <a:pt x="59364" y="69072"/>
                </a:lnTo>
                <a:lnTo>
                  <a:pt x="63626" y="99974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2"/>
          <p:cNvSpPr/>
          <p:nvPr/>
        </p:nvSpPr>
        <p:spPr>
          <a:xfrm>
            <a:off x="8778530" y="4932430"/>
            <a:ext cx="28575" cy="37465"/>
          </a:xfrm>
          <a:custGeom>
            <a:avLst/>
            <a:gdLst/>
            <a:ahLst/>
            <a:cxnLst/>
            <a:rect l="l" t="t" r="r" b="b"/>
            <a:pathLst>
              <a:path w="28575" h="37464">
                <a:moveTo>
                  <a:pt x="28321" y="0"/>
                </a:moveTo>
                <a:lnTo>
                  <a:pt x="22931" y="10533"/>
                </a:lnTo>
                <a:lnTo>
                  <a:pt x="16351" y="20351"/>
                </a:lnTo>
                <a:lnTo>
                  <a:pt x="8675" y="29360"/>
                </a:lnTo>
                <a:lnTo>
                  <a:pt x="0" y="37464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3"/>
          <p:cNvSpPr/>
          <p:nvPr/>
        </p:nvSpPr>
        <p:spPr>
          <a:xfrm>
            <a:off x="8738779" y="4793366"/>
            <a:ext cx="1905" cy="17780"/>
          </a:xfrm>
          <a:custGeom>
            <a:avLst/>
            <a:gdLst/>
            <a:ahLst/>
            <a:cxnLst/>
            <a:rect l="l" t="t" r="r" b="b"/>
            <a:pathLst>
              <a:path w="1904" h="17779">
                <a:moveTo>
                  <a:pt x="0" y="0"/>
                </a:moveTo>
                <a:lnTo>
                  <a:pt x="1143" y="5842"/>
                </a:lnTo>
                <a:lnTo>
                  <a:pt x="1650" y="11811"/>
                </a:lnTo>
                <a:lnTo>
                  <a:pt x="1524" y="1778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4"/>
          <p:cNvSpPr/>
          <p:nvPr/>
        </p:nvSpPr>
        <p:spPr>
          <a:xfrm>
            <a:off x="8557804" y="4750185"/>
            <a:ext cx="14604" cy="22860"/>
          </a:xfrm>
          <a:custGeom>
            <a:avLst/>
            <a:gdLst/>
            <a:ahLst/>
            <a:cxnLst/>
            <a:rect l="l" t="t" r="r" b="b"/>
            <a:pathLst>
              <a:path w="14604" h="22860">
                <a:moveTo>
                  <a:pt x="0" y="22605"/>
                </a:moveTo>
                <a:lnTo>
                  <a:pt x="2976" y="16609"/>
                </a:lnTo>
                <a:lnTo>
                  <a:pt x="6381" y="10826"/>
                </a:lnTo>
                <a:lnTo>
                  <a:pt x="10215" y="5282"/>
                </a:lnTo>
                <a:lnTo>
                  <a:pt x="14477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5"/>
          <p:cNvSpPr/>
          <p:nvPr/>
        </p:nvSpPr>
        <p:spPr>
          <a:xfrm>
            <a:off x="8421915" y="4764028"/>
            <a:ext cx="7620" cy="19685"/>
          </a:xfrm>
          <a:custGeom>
            <a:avLst/>
            <a:gdLst/>
            <a:ahLst/>
            <a:cxnLst/>
            <a:rect l="l" t="t" r="r" b="b"/>
            <a:pathLst>
              <a:path w="7620" h="19685">
                <a:moveTo>
                  <a:pt x="0" y="19558"/>
                </a:moveTo>
                <a:lnTo>
                  <a:pt x="1524" y="12700"/>
                </a:lnTo>
                <a:lnTo>
                  <a:pt x="3937" y="6223"/>
                </a:lnTo>
                <a:lnTo>
                  <a:pt x="7112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6"/>
          <p:cNvSpPr/>
          <p:nvPr/>
        </p:nvSpPr>
        <p:spPr>
          <a:xfrm>
            <a:off x="8262529" y="4790191"/>
            <a:ext cx="26034" cy="19050"/>
          </a:xfrm>
          <a:custGeom>
            <a:avLst/>
            <a:gdLst/>
            <a:ahLst/>
            <a:cxnLst/>
            <a:rect l="l" t="t" r="r" b="b"/>
            <a:pathLst>
              <a:path w="26034" h="19050">
                <a:moveTo>
                  <a:pt x="0" y="0"/>
                </a:moveTo>
                <a:lnTo>
                  <a:pt x="6810" y="4115"/>
                </a:lnTo>
                <a:lnTo>
                  <a:pt x="13334" y="8636"/>
                </a:lnTo>
                <a:lnTo>
                  <a:pt x="19573" y="13537"/>
                </a:lnTo>
                <a:lnTo>
                  <a:pt x="25526" y="18796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7"/>
          <p:cNvSpPr/>
          <p:nvPr/>
        </p:nvSpPr>
        <p:spPr>
          <a:xfrm>
            <a:off x="8064790" y="4918715"/>
            <a:ext cx="4445" cy="20320"/>
          </a:xfrm>
          <a:custGeom>
            <a:avLst/>
            <a:gdLst/>
            <a:ahLst/>
            <a:cxnLst/>
            <a:rect l="l" t="t" r="r" b="b"/>
            <a:pathLst>
              <a:path w="4445" h="20320">
                <a:moveTo>
                  <a:pt x="4445" y="19812"/>
                </a:moveTo>
                <a:lnTo>
                  <a:pt x="2413" y="13335"/>
                </a:lnTo>
                <a:lnTo>
                  <a:pt x="1016" y="6731"/>
                </a:lnTo>
                <a:lnTo>
                  <a:pt x="0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8"/>
          <p:cNvSpPr txBox="1"/>
          <p:nvPr/>
        </p:nvSpPr>
        <p:spPr>
          <a:xfrm>
            <a:off x="8160422" y="4894458"/>
            <a:ext cx="44259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5" dirty="0">
                <a:solidFill>
                  <a:srgbClr val="252827"/>
                </a:solidFill>
                <a:latin typeface="Arial"/>
                <a:cs typeface="Arial"/>
              </a:rPr>
              <a:t>W</a:t>
            </a:r>
            <a:r>
              <a:rPr sz="1400" dirty="0">
                <a:solidFill>
                  <a:srgbClr val="252827"/>
                </a:solidFill>
                <a:latin typeface="Arial"/>
                <a:cs typeface="Arial"/>
              </a:rPr>
              <a:t>i-</a:t>
            </a:r>
            <a:r>
              <a:rPr sz="1400" spc="-10" dirty="0">
                <a:solidFill>
                  <a:srgbClr val="252827"/>
                </a:solidFill>
                <a:latin typeface="Arial"/>
                <a:cs typeface="Arial"/>
              </a:rPr>
              <a:t>Fi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0" name="object 179"/>
          <p:cNvSpPr/>
          <p:nvPr/>
        </p:nvSpPr>
        <p:spPr>
          <a:xfrm>
            <a:off x="7331619" y="4287652"/>
            <a:ext cx="818388" cy="909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0"/>
          <p:cNvSpPr/>
          <p:nvPr/>
        </p:nvSpPr>
        <p:spPr>
          <a:xfrm>
            <a:off x="7374292" y="4309749"/>
            <a:ext cx="617855" cy="770255"/>
          </a:xfrm>
          <a:custGeom>
            <a:avLst/>
            <a:gdLst/>
            <a:ahLst/>
            <a:cxnLst/>
            <a:rect l="l" t="t" r="r" b="b"/>
            <a:pathLst>
              <a:path w="617854" h="770254">
                <a:moveTo>
                  <a:pt x="566329" y="709612"/>
                </a:moveTo>
                <a:lnTo>
                  <a:pt x="501649" y="747394"/>
                </a:lnTo>
                <a:lnTo>
                  <a:pt x="499617" y="755269"/>
                </a:lnTo>
                <a:lnTo>
                  <a:pt x="503173" y="761491"/>
                </a:lnTo>
                <a:lnTo>
                  <a:pt x="506857" y="767715"/>
                </a:lnTo>
                <a:lnTo>
                  <a:pt x="514731" y="769747"/>
                </a:lnTo>
                <a:lnTo>
                  <a:pt x="520953" y="766191"/>
                </a:lnTo>
                <a:lnTo>
                  <a:pt x="595693" y="722503"/>
                </a:lnTo>
                <a:lnTo>
                  <a:pt x="592200" y="722503"/>
                </a:lnTo>
                <a:lnTo>
                  <a:pt x="592200" y="720851"/>
                </a:lnTo>
                <a:lnTo>
                  <a:pt x="585596" y="720851"/>
                </a:lnTo>
                <a:lnTo>
                  <a:pt x="566329" y="709612"/>
                </a:lnTo>
                <a:close/>
              </a:path>
              <a:path w="617854" h="770254">
                <a:moveTo>
                  <a:pt x="25907" y="0"/>
                </a:moveTo>
                <a:lnTo>
                  <a:pt x="0" y="0"/>
                </a:lnTo>
                <a:lnTo>
                  <a:pt x="0" y="716788"/>
                </a:lnTo>
                <a:lnTo>
                  <a:pt x="5841" y="722503"/>
                </a:lnTo>
                <a:lnTo>
                  <a:pt x="544231" y="722503"/>
                </a:lnTo>
                <a:lnTo>
                  <a:pt x="566329" y="709612"/>
                </a:lnTo>
                <a:lnTo>
                  <a:pt x="25907" y="709549"/>
                </a:lnTo>
                <a:lnTo>
                  <a:pt x="12953" y="696594"/>
                </a:lnTo>
                <a:lnTo>
                  <a:pt x="25907" y="696594"/>
                </a:lnTo>
                <a:lnTo>
                  <a:pt x="25907" y="0"/>
                </a:lnTo>
                <a:close/>
              </a:path>
              <a:path w="617854" h="770254">
                <a:moveTo>
                  <a:pt x="595643" y="696594"/>
                </a:moveTo>
                <a:lnTo>
                  <a:pt x="592200" y="696594"/>
                </a:lnTo>
                <a:lnTo>
                  <a:pt x="592200" y="722503"/>
                </a:lnTo>
                <a:lnTo>
                  <a:pt x="595693" y="722503"/>
                </a:lnTo>
                <a:lnTo>
                  <a:pt x="617855" y="709549"/>
                </a:lnTo>
                <a:lnTo>
                  <a:pt x="595643" y="696594"/>
                </a:lnTo>
                <a:close/>
              </a:path>
              <a:path w="617854" h="770254">
                <a:moveTo>
                  <a:pt x="585596" y="698372"/>
                </a:moveTo>
                <a:lnTo>
                  <a:pt x="566329" y="709612"/>
                </a:lnTo>
                <a:lnTo>
                  <a:pt x="585596" y="720851"/>
                </a:lnTo>
                <a:lnTo>
                  <a:pt x="585596" y="698372"/>
                </a:lnTo>
                <a:close/>
              </a:path>
              <a:path w="617854" h="770254">
                <a:moveTo>
                  <a:pt x="592200" y="698372"/>
                </a:moveTo>
                <a:lnTo>
                  <a:pt x="585596" y="698372"/>
                </a:lnTo>
                <a:lnTo>
                  <a:pt x="585596" y="720851"/>
                </a:lnTo>
                <a:lnTo>
                  <a:pt x="592200" y="720851"/>
                </a:lnTo>
                <a:lnTo>
                  <a:pt x="592200" y="698372"/>
                </a:lnTo>
                <a:close/>
              </a:path>
              <a:path w="617854" h="770254">
                <a:moveTo>
                  <a:pt x="514731" y="649478"/>
                </a:moveTo>
                <a:lnTo>
                  <a:pt x="506857" y="651510"/>
                </a:lnTo>
                <a:lnTo>
                  <a:pt x="503173" y="657732"/>
                </a:lnTo>
                <a:lnTo>
                  <a:pt x="499617" y="663956"/>
                </a:lnTo>
                <a:lnTo>
                  <a:pt x="501649" y="671829"/>
                </a:lnTo>
                <a:lnTo>
                  <a:pt x="566329" y="709612"/>
                </a:lnTo>
                <a:lnTo>
                  <a:pt x="585596" y="698372"/>
                </a:lnTo>
                <a:lnTo>
                  <a:pt x="592200" y="698372"/>
                </a:lnTo>
                <a:lnTo>
                  <a:pt x="592200" y="696594"/>
                </a:lnTo>
                <a:lnTo>
                  <a:pt x="595643" y="696594"/>
                </a:lnTo>
                <a:lnTo>
                  <a:pt x="520953" y="653034"/>
                </a:lnTo>
                <a:lnTo>
                  <a:pt x="514731" y="649478"/>
                </a:lnTo>
                <a:close/>
              </a:path>
              <a:path w="617854" h="770254">
                <a:moveTo>
                  <a:pt x="25907" y="696594"/>
                </a:moveTo>
                <a:lnTo>
                  <a:pt x="12953" y="696594"/>
                </a:lnTo>
                <a:lnTo>
                  <a:pt x="25907" y="709549"/>
                </a:lnTo>
                <a:lnTo>
                  <a:pt x="25907" y="696594"/>
                </a:lnTo>
                <a:close/>
              </a:path>
              <a:path w="617854" h="770254">
                <a:moveTo>
                  <a:pt x="544013" y="696594"/>
                </a:moveTo>
                <a:lnTo>
                  <a:pt x="25907" y="696594"/>
                </a:lnTo>
                <a:lnTo>
                  <a:pt x="25907" y="709549"/>
                </a:lnTo>
                <a:lnTo>
                  <a:pt x="566220" y="709549"/>
                </a:lnTo>
                <a:lnTo>
                  <a:pt x="544013" y="696594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1"/>
          <p:cNvSpPr/>
          <p:nvPr/>
        </p:nvSpPr>
        <p:spPr>
          <a:xfrm>
            <a:off x="8793136" y="4147443"/>
            <a:ext cx="844296" cy="94640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2"/>
          <p:cNvSpPr/>
          <p:nvPr/>
        </p:nvSpPr>
        <p:spPr>
          <a:xfrm>
            <a:off x="8835045" y="4285366"/>
            <a:ext cx="704850" cy="746760"/>
          </a:xfrm>
          <a:custGeom>
            <a:avLst/>
            <a:gdLst/>
            <a:ahLst/>
            <a:cxnLst/>
            <a:rect l="l" t="t" r="r" b="b"/>
            <a:pathLst>
              <a:path w="704850" h="746760">
                <a:moveTo>
                  <a:pt x="631571" y="720471"/>
                </a:moveTo>
                <a:lnTo>
                  <a:pt x="0" y="720471"/>
                </a:lnTo>
                <a:lnTo>
                  <a:pt x="0" y="746379"/>
                </a:lnTo>
                <a:lnTo>
                  <a:pt x="651637" y="746379"/>
                </a:lnTo>
                <a:lnTo>
                  <a:pt x="657479" y="740537"/>
                </a:lnTo>
                <a:lnTo>
                  <a:pt x="657479" y="733425"/>
                </a:lnTo>
                <a:lnTo>
                  <a:pt x="631571" y="733425"/>
                </a:lnTo>
                <a:lnTo>
                  <a:pt x="631571" y="720471"/>
                </a:lnTo>
                <a:close/>
              </a:path>
              <a:path w="704850" h="746760">
                <a:moveTo>
                  <a:pt x="644525" y="51289"/>
                </a:moveTo>
                <a:lnTo>
                  <a:pt x="631571" y="73496"/>
                </a:lnTo>
                <a:lnTo>
                  <a:pt x="631571" y="733425"/>
                </a:lnTo>
                <a:lnTo>
                  <a:pt x="644525" y="720471"/>
                </a:lnTo>
                <a:lnTo>
                  <a:pt x="657479" y="720471"/>
                </a:lnTo>
                <a:lnTo>
                  <a:pt x="657479" y="73496"/>
                </a:lnTo>
                <a:lnTo>
                  <a:pt x="644525" y="51289"/>
                </a:lnTo>
                <a:close/>
              </a:path>
              <a:path w="704850" h="746760">
                <a:moveTo>
                  <a:pt x="657479" y="720471"/>
                </a:moveTo>
                <a:lnTo>
                  <a:pt x="644525" y="720471"/>
                </a:lnTo>
                <a:lnTo>
                  <a:pt x="631571" y="733425"/>
                </a:lnTo>
                <a:lnTo>
                  <a:pt x="657479" y="733425"/>
                </a:lnTo>
                <a:lnTo>
                  <a:pt x="657479" y="720471"/>
                </a:lnTo>
                <a:close/>
              </a:path>
              <a:path w="704850" h="746760">
                <a:moveTo>
                  <a:pt x="644525" y="0"/>
                </a:moveTo>
                <a:lnTo>
                  <a:pt x="588010" y="96901"/>
                </a:lnTo>
                <a:lnTo>
                  <a:pt x="584327" y="102997"/>
                </a:lnTo>
                <a:lnTo>
                  <a:pt x="586486" y="110998"/>
                </a:lnTo>
                <a:lnTo>
                  <a:pt x="592709" y="114554"/>
                </a:lnTo>
                <a:lnTo>
                  <a:pt x="598805" y="118110"/>
                </a:lnTo>
                <a:lnTo>
                  <a:pt x="606806" y="116078"/>
                </a:lnTo>
                <a:lnTo>
                  <a:pt x="610362" y="109855"/>
                </a:lnTo>
                <a:lnTo>
                  <a:pt x="631571" y="73496"/>
                </a:lnTo>
                <a:lnTo>
                  <a:pt x="631571" y="25654"/>
                </a:lnTo>
                <a:lnTo>
                  <a:pt x="659487" y="25654"/>
                </a:lnTo>
                <a:lnTo>
                  <a:pt x="644525" y="0"/>
                </a:lnTo>
                <a:close/>
              </a:path>
              <a:path w="704850" h="746760">
                <a:moveTo>
                  <a:pt x="659487" y="25654"/>
                </a:moveTo>
                <a:lnTo>
                  <a:pt x="657479" y="25654"/>
                </a:lnTo>
                <a:lnTo>
                  <a:pt x="657479" y="73496"/>
                </a:lnTo>
                <a:lnTo>
                  <a:pt x="678688" y="109855"/>
                </a:lnTo>
                <a:lnTo>
                  <a:pt x="682244" y="116078"/>
                </a:lnTo>
                <a:lnTo>
                  <a:pt x="690245" y="118110"/>
                </a:lnTo>
                <a:lnTo>
                  <a:pt x="696341" y="114554"/>
                </a:lnTo>
                <a:lnTo>
                  <a:pt x="702564" y="110998"/>
                </a:lnTo>
                <a:lnTo>
                  <a:pt x="704596" y="102997"/>
                </a:lnTo>
                <a:lnTo>
                  <a:pt x="659487" y="25654"/>
                </a:lnTo>
                <a:close/>
              </a:path>
              <a:path w="704850" h="746760">
                <a:moveTo>
                  <a:pt x="657479" y="25654"/>
                </a:moveTo>
                <a:lnTo>
                  <a:pt x="631571" y="25654"/>
                </a:lnTo>
                <a:lnTo>
                  <a:pt x="631571" y="73496"/>
                </a:lnTo>
                <a:lnTo>
                  <a:pt x="644525" y="51289"/>
                </a:lnTo>
                <a:lnTo>
                  <a:pt x="633349" y="32131"/>
                </a:lnTo>
                <a:lnTo>
                  <a:pt x="657479" y="32131"/>
                </a:lnTo>
                <a:lnTo>
                  <a:pt x="657479" y="25654"/>
                </a:lnTo>
                <a:close/>
              </a:path>
              <a:path w="704850" h="746760">
                <a:moveTo>
                  <a:pt x="657479" y="32131"/>
                </a:moveTo>
                <a:lnTo>
                  <a:pt x="655701" y="32131"/>
                </a:lnTo>
                <a:lnTo>
                  <a:pt x="644525" y="51289"/>
                </a:lnTo>
                <a:lnTo>
                  <a:pt x="657479" y="73496"/>
                </a:lnTo>
                <a:lnTo>
                  <a:pt x="657479" y="32131"/>
                </a:lnTo>
                <a:close/>
              </a:path>
              <a:path w="704850" h="746760">
                <a:moveTo>
                  <a:pt x="655701" y="32131"/>
                </a:moveTo>
                <a:lnTo>
                  <a:pt x="633349" y="32131"/>
                </a:lnTo>
                <a:lnTo>
                  <a:pt x="644525" y="51289"/>
                </a:lnTo>
                <a:lnTo>
                  <a:pt x="655701" y="32131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3"/>
          <p:cNvSpPr/>
          <p:nvPr/>
        </p:nvSpPr>
        <p:spPr>
          <a:xfrm>
            <a:off x="5156872" y="1149736"/>
            <a:ext cx="1699260" cy="31546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4"/>
          <p:cNvSpPr/>
          <p:nvPr/>
        </p:nvSpPr>
        <p:spPr>
          <a:xfrm>
            <a:off x="5212498" y="1227586"/>
            <a:ext cx="1485900" cy="120650"/>
          </a:xfrm>
          <a:custGeom>
            <a:avLst/>
            <a:gdLst/>
            <a:ahLst/>
            <a:cxnLst/>
            <a:rect l="l" t="t" r="r" b="b"/>
            <a:pathLst>
              <a:path w="1485900" h="120650">
                <a:moveTo>
                  <a:pt x="1434610" y="60071"/>
                </a:moveTo>
                <a:lnTo>
                  <a:pt x="1376045" y="94234"/>
                </a:lnTo>
                <a:lnTo>
                  <a:pt x="1369822" y="97789"/>
                </a:lnTo>
                <a:lnTo>
                  <a:pt x="1367789" y="105790"/>
                </a:lnTo>
                <a:lnTo>
                  <a:pt x="1371346" y="111887"/>
                </a:lnTo>
                <a:lnTo>
                  <a:pt x="1374902" y="118110"/>
                </a:lnTo>
                <a:lnTo>
                  <a:pt x="1382902" y="120141"/>
                </a:lnTo>
                <a:lnTo>
                  <a:pt x="1463688" y="73025"/>
                </a:lnTo>
                <a:lnTo>
                  <a:pt x="1460246" y="73025"/>
                </a:lnTo>
                <a:lnTo>
                  <a:pt x="1460246" y="71247"/>
                </a:lnTo>
                <a:lnTo>
                  <a:pt x="1453769" y="71247"/>
                </a:lnTo>
                <a:lnTo>
                  <a:pt x="1434610" y="60071"/>
                </a:lnTo>
                <a:close/>
              </a:path>
              <a:path w="1485900" h="120650">
                <a:moveTo>
                  <a:pt x="1412403" y="47116"/>
                </a:moveTo>
                <a:lnTo>
                  <a:pt x="0" y="47116"/>
                </a:lnTo>
                <a:lnTo>
                  <a:pt x="0" y="73025"/>
                </a:lnTo>
                <a:lnTo>
                  <a:pt x="1412403" y="73025"/>
                </a:lnTo>
                <a:lnTo>
                  <a:pt x="1434610" y="60071"/>
                </a:lnTo>
                <a:lnTo>
                  <a:pt x="1412403" y="47116"/>
                </a:lnTo>
                <a:close/>
              </a:path>
              <a:path w="1485900" h="120650">
                <a:moveTo>
                  <a:pt x="1463689" y="47116"/>
                </a:moveTo>
                <a:lnTo>
                  <a:pt x="1460246" y="47116"/>
                </a:lnTo>
                <a:lnTo>
                  <a:pt x="1460246" y="73025"/>
                </a:lnTo>
                <a:lnTo>
                  <a:pt x="1463688" y="73025"/>
                </a:lnTo>
                <a:lnTo>
                  <a:pt x="1485900" y="60071"/>
                </a:lnTo>
                <a:lnTo>
                  <a:pt x="1463689" y="47116"/>
                </a:lnTo>
                <a:close/>
              </a:path>
              <a:path w="1485900" h="120650">
                <a:moveTo>
                  <a:pt x="1453769" y="48895"/>
                </a:moveTo>
                <a:lnTo>
                  <a:pt x="1434610" y="60071"/>
                </a:lnTo>
                <a:lnTo>
                  <a:pt x="1453769" y="71247"/>
                </a:lnTo>
                <a:lnTo>
                  <a:pt x="1453769" y="48895"/>
                </a:lnTo>
                <a:close/>
              </a:path>
              <a:path w="1485900" h="120650">
                <a:moveTo>
                  <a:pt x="1460246" y="48895"/>
                </a:moveTo>
                <a:lnTo>
                  <a:pt x="1453769" y="48895"/>
                </a:lnTo>
                <a:lnTo>
                  <a:pt x="1453769" y="71247"/>
                </a:lnTo>
                <a:lnTo>
                  <a:pt x="1460246" y="71247"/>
                </a:lnTo>
                <a:lnTo>
                  <a:pt x="1460246" y="48895"/>
                </a:lnTo>
                <a:close/>
              </a:path>
              <a:path w="1485900" h="120650">
                <a:moveTo>
                  <a:pt x="1382902" y="0"/>
                </a:moveTo>
                <a:lnTo>
                  <a:pt x="1374902" y="2031"/>
                </a:lnTo>
                <a:lnTo>
                  <a:pt x="1371346" y="8254"/>
                </a:lnTo>
                <a:lnTo>
                  <a:pt x="1367789" y="14350"/>
                </a:lnTo>
                <a:lnTo>
                  <a:pt x="1369822" y="22351"/>
                </a:lnTo>
                <a:lnTo>
                  <a:pt x="1376045" y="25908"/>
                </a:lnTo>
                <a:lnTo>
                  <a:pt x="1434610" y="60071"/>
                </a:lnTo>
                <a:lnTo>
                  <a:pt x="1453769" y="48895"/>
                </a:lnTo>
                <a:lnTo>
                  <a:pt x="1460246" y="48895"/>
                </a:lnTo>
                <a:lnTo>
                  <a:pt x="1460246" y="47116"/>
                </a:lnTo>
                <a:lnTo>
                  <a:pt x="1463689" y="47116"/>
                </a:lnTo>
                <a:lnTo>
                  <a:pt x="13829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5"/>
          <p:cNvSpPr/>
          <p:nvPr/>
        </p:nvSpPr>
        <p:spPr>
          <a:xfrm>
            <a:off x="7589175" y="3998091"/>
            <a:ext cx="1534667" cy="3154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6"/>
          <p:cNvSpPr/>
          <p:nvPr/>
        </p:nvSpPr>
        <p:spPr>
          <a:xfrm>
            <a:off x="7632610" y="4075816"/>
            <a:ext cx="1333500" cy="120650"/>
          </a:xfrm>
          <a:custGeom>
            <a:avLst/>
            <a:gdLst/>
            <a:ahLst/>
            <a:cxnLst/>
            <a:rect l="l" t="t" r="r" b="b"/>
            <a:pathLst>
              <a:path w="1333500" h="120650">
                <a:moveTo>
                  <a:pt x="0" y="45720"/>
                </a:moveTo>
                <a:lnTo>
                  <a:pt x="0" y="71628"/>
                </a:lnTo>
                <a:lnTo>
                  <a:pt x="103632" y="71755"/>
                </a:lnTo>
                <a:lnTo>
                  <a:pt x="103632" y="45847"/>
                </a:lnTo>
                <a:lnTo>
                  <a:pt x="0" y="45720"/>
                </a:lnTo>
                <a:close/>
              </a:path>
              <a:path w="1333500" h="120650">
                <a:moveTo>
                  <a:pt x="181356" y="45974"/>
                </a:moveTo>
                <a:lnTo>
                  <a:pt x="181356" y="71882"/>
                </a:lnTo>
                <a:lnTo>
                  <a:pt x="284988" y="72009"/>
                </a:lnTo>
                <a:lnTo>
                  <a:pt x="284988" y="46101"/>
                </a:lnTo>
                <a:lnTo>
                  <a:pt x="181356" y="45974"/>
                </a:lnTo>
                <a:close/>
              </a:path>
              <a:path w="1333500" h="120650">
                <a:moveTo>
                  <a:pt x="362712" y="46101"/>
                </a:moveTo>
                <a:lnTo>
                  <a:pt x="362712" y="72009"/>
                </a:lnTo>
                <a:lnTo>
                  <a:pt x="466344" y="72136"/>
                </a:lnTo>
                <a:lnTo>
                  <a:pt x="466344" y="46228"/>
                </a:lnTo>
                <a:lnTo>
                  <a:pt x="362712" y="46101"/>
                </a:lnTo>
                <a:close/>
              </a:path>
              <a:path w="1333500" h="120650">
                <a:moveTo>
                  <a:pt x="544068" y="46355"/>
                </a:moveTo>
                <a:lnTo>
                  <a:pt x="544068" y="72263"/>
                </a:lnTo>
                <a:lnTo>
                  <a:pt x="647700" y="72390"/>
                </a:lnTo>
                <a:lnTo>
                  <a:pt x="647700" y="46482"/>
                </a:lnTo>
                <a:lnTo>
                  <a:pt x="544068" y="46355"/>
                </a:lnTo>
                <a:close/>
              </a:path>
              <a:path w="1333500" h="120650">
                <a:moveTo>
                  <a:pt x="725424" y="46609"/>
                </a:moveTo>
                <a:lnTo>
                  <a:pt x="725424" y="72517"/>
                </a:lnTo>
                <a:lnTo>
                  <a:pt x="829055" y="72644"/>
                </a:lnTo>
                <a:lnTo>
                  <a:pt x="829055" y="46736"/>
                </a:lnTo>
                <a:lnTo>
                  <a:pt x="725424" y="46609"/>
                </a:lnTo>
                <a:close/>
              </a:path>
              <a:path w="1333500" h="120650">
                <a:moveTo>
                  <a:pt x="906779" y="46736"/>
                </a:moveTo>
                <a:lnTo>
                  <a:pt x="906779" y="72644"/>
                </a:lnTo>
                <a:lnTo>
                  <a:pt x="1010412" y="72771"/>
                </a:lnTo>
                <a:lnTo>
                  <a:pt x="1010412" y="46863"/>
                </a:lnTo>
                <a:lnTo>
                  <a:pt x="906779" y="46736"/>
                </a:lnTo>
                <a:close/>
              </a:path>
              <a:path w="1333500" h="120650">
                <a:moveTo>
                  <a:pt x="1088135" y="46990"/>
                </a:moveTo>
                <a:lnTo>
                  <a:pt x="1088135" y="72898"/>
                </a:lnTo>
                <a:lnTo>
                  <a:pt x="1191768" y="73025"/>
                </a:lnTo>
                <a:lnTo>
                  <a:pt x="1191768" y="47117"/>
                </a:lnTo>
                <a:lnTo>
                  <a:pt x="1088135" y="46990"/>
                </a:lnTo>
                <a:close/>
              </a:path>
              <a:path w="1333500" h="120650">
                <a:moveTo>
                  <a:pt x="1269492" y="67534"/>
                </a:moveTo>
                <a:lnTo>
                  <a:pt x="1223518" y="94234"/>
                </a:lnTo>
                <a:lnTo>
                  <a:pt x="1217422" y="97917"/>
                </a:lnTo>
                <a:lnTo>
                  <a:pt x="1215263" y="105791"/>
                </a:lnTo>
                <a:lnTo>
                  <a:pt x="1218819" y="112014"/>
                </a:lnTo>
                <a:lnTo>
                  <a:pt x="1222502" y="118237"/>
                </a:lnTo>
                <a:lnTo>
                  <a:pt x="1230376" y="120269"/>
                </a:lnTo>
                <a:lnTo>
                  <a:pt x="1236599" y="116713"/>
                </a:lnTo>
                <a:lnTo>
                  <a:pt x="1311288" y="73152"/>
                </a:lnTo>
                <a:lnTo>
                  <a:pt x="1269492" y="73152"/>
                </a:lnTo>
                <a:lnTo>
                  <a:pt x="1269492" y="67534"/>
                </a:lnTo>
                <a:close/>
              </a:path>
              <a:path w="1333500" h="120650">
                <a:moveTo>
                  <a:pt x="1282167" y="60173"/>
                </a:moveTo>
                <a:lnTo>
                  <a:pt x="1269492" y="67534"/>
                </a:lnTo>
                <a:lnTo>
                  <a:pt x="1269492" y="73152"/>
                </a:lnTo>
                <a:lnTo>
                  <a:pt x="1307846" y="73152"/>
                </a:lnTo>
                <a:lnTo>
                  <a:pt x="1307846" y="71374"/>
                </a:lnTo>
                <a:lnTo>
                  <a:pt x="1301369" y="71374"/>
                </a:lnTo>
                <a:lnTo>
                  <a:pt x="1282167" y="60173"/>
                </a:lnTo>
                <a:close/>
              </a:path>
              <a:path w="1333500" h="120650">
                <a:moveTo>
                  <a:pt x="1311367" y="47244"/>
                </a:moveTo>
                <a:lnTo>
                  <a:pt x="1307846" y="47244"/>
                </a:lnTo>
                <a:lnTo>
                  <a:pt x="1307846" y="73152"/>
                </a:lnTo>
                <a:lnTo>
                  <a:pt x="1311288" y="73152"/>
                </a:lnTo>
                <a:lnTo>
                  <a:pt x="1333500" y="60198"/>
                </a:lnTo>
                <a:lnTo>
                  <a:pt x="1311367" y="47244"/>
                </a:lnTo>
                <a:close/>
              </a:path>
              <a:path w="1333500" h="120650">
                <a:moveTo>
                  <a:pt x="1301369" y="49022"/>
                </a:moveTo>
                <a:lnTo>
                  <a:pt x="1282167" y="60173"/>
                </a:lnTo>
                <a:lnTo>
                  <a:pt x="1301369" y="71374"/>
                </a:lnTo>
                <a:lnTo>
                  <a:pt x="1301369" y="49022"/>
                </a:lnTo>
                <a:close/>
              </a:path>
              <a:path w="1333500" h="120650">
                <a:moveTo>
                  <a:pt x="1307846" y="49022"/>
                </a:moveTo>
                <a:lnTo>
                  <a:pt x="1301369" y="49022"/>
                </a:lnTo>
                <a:lnTo>
                  <a:pt x="1301369" y="71374"/>
                </a:lnTo>
                <a:lnTo>
                  <a:pt x="1307846" y="71374"/>
                </a:lnTo>
                <a:lnTo>
                  <a:pt x="1307846" y="49022"/>
                </a:lnTo>
                <a:close/>
              </a:path>
              <a:path w="1333500" h="120650">
                <a:moveTo>
                  <a:pt x="1269492" y="52779"/>
                </a:moveTo>
                <a:lnTo>
                  <a:pt x="1269492" y="67534"/>
                </a:lnTo>
                <a:lnTo>
                  <a:pt x="1282167" y="60173"/>
                </a:lnTo>
                <a:lnTo>
                  <a:pt x="1269492" y="52779"/>
                </a:lnTo>
                <a:close/>
              </a:path>
              <a:path w="1333500" h="120650">
                <a:moveTo>
                  <a:pt x="1307846" y="47244"/>
                </a:moveTo>
                <a:lnTo>
                  <a:pt x="1269492" y="47244"/>
                </a:lnTo>
                <a:lnTo>
                  <a:pt x="1269492" y="52779"/>
                </a:lnTo>
                <a:lnTo>
                  <a:pt x="1282167" y="60173"/>
                </a:lnTo>
                <a:lnTo>
                  <a:pt x="1301369" y="49022"/>
                </a:lnTo>
                <a:lnTo>
                  <a:pt x="1307846" y="49022"/>
                </a:lnTo>
                <a:lnTo>
                  <a:pt x="1307846" y="47244"/>
                </a:lnTo>
                <a:close/>
              </a:path>
              <a:path w="1333500" h="120650">
                <a:moveTo>
                  <a:pt x="1230502" y="0"/>
                </a:moveTo>
                <a:lnTo>
                  <a:pt x="1222628" y="2032"/>
                </a:lnTo>
                <a:lnTo>
                  <a:pt x="1218946" y="8255"/>
                </a:lnTo>
                <a:lnTo>
                  <a:pt x="1215390" y="14478"/>
                </a:lnTo>
                <a:lnTo>
                  <a:pt x="1217422" y="22352"/>
                </a:lnTo>
                <a:lnTo>
                  <a:pt x="1269492" y="52779"/>
                </a:lnTo>
                <a:lnTo>
                  <a:pt x="1269492" y="47244"/>
                </a:lnTo>
                <a:lnTo>
                  <a:pt x="1311367" y="47244"/>
                </a:lnTo>
                <a:lnTo>
                  <a:pt x="1236726" y="3556"/>
                </a:lnTo>
                <a:lnTo>
                  <a:pt x="1230502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7"/>
          <p:cNvSpPr/>
          <p:nvPr/>
        </p:nvSpPr>
        <p:spPr>
          <a:xfrm>
            <a:off x="5216307" y="3333628"/>
            <a:ext cx="1534668" cy="3154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8"/>
          <p:cNvSpPr/>
          <p:nvPr/>
        </p:nvSpPr>
        <p:spPr>
          <a:xfrm>
            <a:off x="5259742" y="3411352"/>
            <a:ext cx="1333500" cy="120650"/>
          </a:xfrm>
          <a:custGeom>
            <a:avLst/>
            <a:gdLst/>
            <a:ahLst/>
            <a:cxnLst/>
            <a:rect l="l" t="t" r="r" b="b"/>
            <a:pathLst>
              <a:path w="1333500" h="120650">
                <a:moveTo>
                  <a:pt x="0" y="45719"/>
                </a:moveTo>
                <a:lnTo>
                  <a:pt x="0" y="71628"/>
                </a:lnTo>
                <a:lnTo>
                  <a:pt x="103631" y="71755"/>
                </a:lnTo>
                <a:lnTo>
                  <a:pt x="103631" y="45847"/>
                </a:lnTo>
                <a:lnTo>
                  <a:pt x="0" y="45719"/>
                </a:lnTo>
                <a:close/>
              </a:path>
              <a:path w="1333500" h="120650">
                <a:moveTo>
                  <a:pt x="181355" y="45974"/>
                </a:moveTo>
                <a:lnTo>
                  <a:pt x="181355" y="71881"/>
                </a:lnTo>
                <a:lnTo>
                  <a:pt x="284988" y="72009"/>
                </a:lnTo>
                <a:lnTo>
                  <a:pt x="284988" y="46100"/>
                </a:lnTo>
                <a:lnTo>
                  <a:pt x="181355" y="45974"/>
                </a:lnTo>
                <a:close/>
              </a:path>
              <a:path w="1333500" h="120650">
                <a:moveTo>
                  <a:pt x="362712" y="46100"/>
                </a:moveTo>
                <a:lnTo>
                  <a:pt x="362712" y="72009"/>
                </a:lnTo>
                <a:lnTo>
                  <a:pt x="466343" y="72136"/>
                </a:lnTo>
                <a:lnTo>
                  <a:pt x="466343" y="46228"/>
                </a:lnTo>
                <a:lnTo>
                  <a:pt x="362712" y="46100"/>
                </a:lnTo>
                <a:close/>
              </a:path>
              <a:path w="1333500" h="120650">
                <a:moveTo>
                  <a:pt x="544067" y="46355"/>
                </a:moveTo>
                <a:lnTo>
                  <a:pt x="544067" y="72262"/>
                </a:lnTo>
                <a:lnTo>
                  <a:pt x="647700" y="72390"/>
                </a:lnTo>
                <a:lnTo>
                  <a:pt x="647700" y="46481"/>
                </a:lnTo>
                <a:lnTo>
                  <a:pt x="544067" y="46355"/>
                </a:lnTo>
                <a:close/>
              </a:path>
              <a:path w="1333500" h="120650">
                <a:moveTo>
                  <a:pt x="725424" y="46609"/>
                </a:moveTo>
                <a:lnTo>
                  <a:pt x="725424" y="72517"/>
                </a:lnTo>
                <a:lnTo>
                  <a:pt x="829055" y="72643"/>
                </a:lnTo>
                <a:lnTo>
                  <a:pt x="829055" y="46736"/>
                </a:lnTo>
                <a:lnTo>
                  <a:pt x="725424" y="46609"/>
                </a:lnTo>
                <a:close/>
              </a:path>
              <a:path w="1333500" h="120650">
                <a:moveTo>
                  <a:pt x="906779" y="46736"/>
                </a:moveTo>
                <a:lnTo>
                  <a:pt x="906779" y="72643"/>
                </a:lnTo>
                <a:lnTo>
                  <a:pt x="1010412" y="72771"/>
                </a:lnTo>
                <a:lnTo>
                  <a:pt x="1010412" y="46862"/>
                </a:lnTo>
                <a:lnTo>
                  <a:pt x="906779" y="46736"/>
                </a:lnTo>
                <a:close/>
              </a:path>
              <a:path w="1333500" h="120650">
                <a:moveTo>
                  <a:pt x="1088136" y="46990"/>
                </a:moveTo>
                <a:lnTo>
                  <a:pt x="1088136" y="72898"/>
                </a:lnTo>
                <a:lnTo>
                  <a:pt x="1191767" y="73025"/>
                </a:lnTo>
                <a:lnTo>
                  <a:pt x="1191767" y="47117"/>
                </a:lnTo>
                <a:lnTo>
                  <a:pt x="1088136" y="46990"/>
                </a:lnTo>
                <a:close/>
              </a:path>
              <a:path w="1333500" h="120650">
                <a:moveTo>
                  <a:pt x="1269491" y="67534"/>
                </a:moveTo>
                <a:lnTo>
                  <a:pt x="1223517" y="94234"/>
                </a:lnTo>
                <a:lnTo>
                  <a:pt x="1217421" y="97917"/>
                </a:lnTo>
                <a:lnTo>
                  <a:pt x="1215263" y="105791"/>
                </a:lnTo>
                <a:lnTo>
                  <a:pt x="1218818" y="112013"/>
                </a:lnTo>
                <a:lnTo>
                  <a:pt x="1222502" y="118110"/>
                </a:lnTo>
                <a:lnTo>
                  <a:pt x="1230376" y="120268"/>
                </a:lnTo>
                <a:lnTo>
                  <a:pt x="1236599" y="116712"/>
                </a:lnTo>
                <a:lnTo>
                  <a:pt x="1311288" y="73152"/>
                </a:lnTo>
                <a:lnTo>
                  <a:pt x="1269491" y="73152"/>
                </a:lnTo>
                <a:lnTo>
                  <a:pt x="1269491" y="67534"/>
                </a:lnTo>
                <a:close/>
              </a:path>
              <a:path w="1333500" h="120650">
                <a:moveTo>
                  <a:pt x="1282167" y="60173"/>
                </a:moveTo>
                <a:lnTo>
                  <a:pt x="1269491" y="67534"/>
                </a:lnTo>
                <a:lnTo>
                  <a:pt x="1269491" y="73152"/>
                </a:lnTo>
                <a:lnTo>
                  <a:pt x="1307845" y="73152"/>
                </a:lnTo>
                <a:lnTo>
                  <a:pt x="1307845" y="71374"/>
                </a:lnTo>
                <a:lnTo>
                  <a:pt x="1301368" y="71374"/>
                </a:lnTo>
                <a:lnTo>
                  <a:pt x="1282167" y="60173"/>
                </a:lnTo>
                <a:close/>
              </a:path>
              <a:path w="1333500" h="120650">
                <a:moveTo>
                  <a:pt x="1311367" y="47243"/>
                </a:moveTo>
                <a:lnTo>
                  <a:pt x="1307845" y="47243"/>
                </a:lnTo>
                <a:lnTo>
                  <a:pt x="1307845" y="73152"/>
                </a:lnTo>
                <a:lnTo>
                  <a:pt x="1311288" y="73152"/>
                </a:lnTo>
                <a:lnTo>
                  <a:pt x="1333500" y="60198"/>
                </a:lnTo>
                <a:lnTo>
                  <a:pt x="1311367" y="47243"/>
                </a:lnTo>
                <a:close/>
              </a:path>
              <a:path w="1333500" h="120650">
                <a:moveTo>
                  <a:pt x="1301368" y="49022"/>
                </a:moveTo>
                <a:lnTo>
                  <a:pt x="1282167" y="60173"/>
                </a:lnTo>
                <a:lnTo>
                  <a:pt x="1301368" y="71374"/>
                </a:lnTo>
                <a:lnTo>
                  <a:pt x="1301368" y="49022"/>
                </a:lnTo>
                <a:close/>
              </a:path>
              <a:path w="1333500" h="120650">
                <a:moveTo>
                  <a:pt x="1307845" y="49022"/>
                </a:moveTo>
                <a:lnTo>
                  <a:pt x="1301368" y="49022"/>
                </a:lnTo>
                <a:lnTo>
                  <a:pt x="1301368" y="71374"/>
                </a:lnTo>
                <a:lnTo>
                  <a:pt x="1307845" y="71374"/>
                </a:lnTo>
                <a:lnTo>
                  <a:pt x="1307845" y="49022"/>
                </a:lnTo>
                <a:close/>
              </a:path>
              <a:path w="1333500" h="120650">
                <a:moveTo>
                  <a:pt x="1269491" y="52779"/>
                </a:moveTo>
                <a:lnTo>
                  <a:pt x="1269491" y="67534"/>
                </a:lnTo>
                <a:lnTo>
                  <a:pt x="1282167" y="60173"/>
                </a:lnTo>
                <a:lnTo>
                  <a:pt x="1269491" y="52779"/>
                </a:lnTo>
                <a:close/>
              </a:path>
              <a:path w="1333500" h="120650">
                <a:moveTo>
                  <a:pt x="1307845" y="47243"/>
                </a:moveTo>
                <a:lnTo>
                  <a:pt x="1269491" y="47243"/>
                </a:lnTo>
                <a:lnTo>
                  <a:pt x="1269491" y="52779"/>
                </a:lnTo>
                <a:lnTo>
                  <a:pt x="1282167" y="60173"/>
                </a:lnTo>
                <a:lnTo>
                  <a:pt x="1301368" y="49022"/>
                </a:lnTo>
                <a:lnTo>
                  <a:pt x="1307845" y="49022"/>
                </a:lnTo>
                <a:lnTo>
                  <a:pt x="1307845" y="47243"/>
                </a:lnTo>
                <a:close/>
              </a:path>
              <a:path w="1333500" h="120650">
                <a:moveTo>
                  <a:pt x="1230502" y="0"/>
                </a:moveTo>
                <a:lnTo>
                  <a:pt x="1222628" y="2031"/>
                </a:lnTo>
                <a:lnTo>
                  <a:pt x="1218945" y="8255"/>
                </a:lnTo>
                <a:lnTo>
                  <a:pt x="1215389" y="14478"/>
                </a:lnTo>
                <a:lnTo>
                  <a:pt x="1217421" y="22352"/>
                </a:lnTo>
                <a:lnTo>
                  <a:pt x="1269491" y="52779"/>
                </a:lnTo>
                <a:lnTo>
                  <a:pt x="1269491" y="47243"/>
                </a:lnTo>
                <a:lnTo>
                  <a:pt x="1311367" y="47243"/>
                </a:lnTo>
                <a:lnTo>
                  <a:pt x="1236726" y="3556"/>
                </a:lnTo>
                <a:lnTo>
                  <a:pt x="1230502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89"/>
          <p:cNvSpPr/>
          <p:nvPr/>
        </p:nvSpPr>
        <p:spPr>
          <a:xfrm>
            <a:off x="7576984" y="3333628"/>
            <a:ext cx="1534668" cy="3154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0"/>
          <p:cNvSpPr/>
          <p:nvPr/>
        </p:nvSpPr>
        <p:spPr>
          <a:xfrm>
            <a:off x="7620418" y="3411352"/>
            <a:ext cx="1333500" cy="120650"/>
          </a:xfrm>
          <a:custGeom>
            <a:avLst/>
            <a:gdLst/>
            <a:ahLst/>
            <a:cxnLst/>
            <a:rect l="l" t="t" r="r" b="b"/>
            <a:pathLst>
              <a:path w="1333500" h="120650">
                <a:moveTo>
                  <a:pt x="0" y="45719"/>
                </a:moveTo>
                <a:lnTo>
                  <a:pt x="0" y="71628"/>
                </a:lnTo>
                <a:lnTo>
                  <a:pt x="103631" y="71755"/>
                </a:lnTo>
                <a:lnTo>
                  <a:pt x="103631" y="45847"/>
                </a:lnTo>
                <a:lnTo>
                  <a:pt x="0" y="45719"/>
                </a:lnTo>
                <a:close/>
              </a:path>
              <a:path w="1333500" h="120650">
                <a:moveTo>
                  <a:pt x="181355" y="45974"/>
                </a:moveTo>
                <a:lnTo>
                  <a:pt x="181355" y="71881"/>
                </a:lnTo>
                <a:lnTo>
                  <a:pt x="284988" y="72009"/>
                </a:lnTo>
                <a:lnTo>
                  <a:pt x="284988" y="46100"/>
                </a:lnTo>
                <a:lnTo>
                  <a:pt x="181355" y="45974"/>
                </a:lnTo>
                <a:close/>
              </a:path>
              <a:path w="1333500" h="120650">
                <a:moveTo>
                  <a:pt x="362712" y="46100"/>
                </a:moveTo>
                <a:lnTo>
                  <a:pt x="362712" y="72009"/>
                </a:lnTo>
                <a:lnTo>
                  <a:pt x="466343" y="72136"/>
                </a:lnTo>
                <a:lnTo>
                  <a:pt x="466343" y="46228"/>
                </a:lnTo>
                <a:lnTo>
                  <a:pt x="362712" y="46100"/>
                </a:lnTo>
                <a:close/>
              </a:path>
              <a:path w="1333500" h="120650">
                <a:moveTo>
                  <a:pt x="544067" y="46355"/>
                </a:moveTo>
                <a:lnTo>
                  <a:pt x="544067" y="72262"/>
                </a:lnTo>
                <a:lnTo>
                  <a:pt x="647699" y="72390"/>
                </a:lnTo>
                <a:lnTo>
                  <a:pt x="647699" y="46481"/>
                </a:lnTo>
                <a:lnTo>
                  <a:pt x="544067" y="46355"/>
                </a:lnTo>
                <a:close/>
              </a:path>
              <a:path w="1333500" h="120650">
                <a:moveTo>
                  <a:pt x="725423" y="46609"/>
                </a:moveTo>
                <a:lnTo>
                  <a:pt x="725423" y="72517"/>
                </a:lnTo>
                <a:lnTo>
                  <a:pt x="829056" y="72643"/>
                </a:lnTo>
                <a:lnTo>
                  <a:pt x="829056" y="46736"/>
                </a:lnTo>
                <a:lnTo>
                  <a:pt x="725423" y="46609"/>
                </a:lnTo>
                <a:close/>
              </a:path>
              <a:path w="1333500" h="120650">
                <a:moveTo>
                  <a:pt x="906780" y="46736"/>
                </a:moveTo>
                <a:lnTo>
                  <a:pt x="906780" y="72643"/>
                </a:lnTo>
                <a:lnTo>
                  <a:pt x="1010412" y="72771"/>
                </a:lnTo>
                <a:lnTo>
                  <a:pt x="1010412" y="46862"/>
                </a:lnTo>
                <a:lnTo>
                  <a:pt x="906780" y="46736"/>
                </a:lnTo>
                <a:close/>
              </a:path>
              <a:path w="1333500" h="120650">
                <a:moveTo>
                  <a:pt x="1088136" y="46990"/>
                </a:moveTo>
                <a:lnTo>
                  <a:pt x="1088136" y="72898"/>
                </a:lnTo>
                <a:lnTo>
                  <a:pt x="1191767" y="73025"/>
                </a:lnTo>
                <a:lnTo>
                  <a:pt x="1191767" y="47117"/>
                </a:lnTo>
                <a:lnTo>
                  <a:pt x="1088136" y="46990"/>
                </a:lnTo>
                <a:close/>
              </a:path>
              <a:path w="1333500" h="120650">
                <a:moveTo>
                  <a:pt x="1269491" y="67534"/>
                </a:moveTo>
                <a:lnTo>
                  <a:pt x="1223517" y="94234"/>
                </a:lnTo>
                <a:lnTo>
                  <a:pt x="1217421" y="97917"/>
                </a:lnTo>
                <a:lnTo>
                  <a:pt x="1215263" y="105791"/>
                </a:lnTo>
                <a:lnTo>
                  <a:pt x="1218818" y="112013"/>
                </a:lnTo>
                <a:lnTo>
                  <a:pt x="1222501" y="118110"/>
                </a:lnTo>
                <a:lnTo>
                  <a:pt x="1230375" y="120268"/>
                </a:lnTo>
                <a:lnTo>
                  <a:pt x="1236598" y="116712"/>
                </a:lnTo>
                <a:lnTo>
                  <a:pt x="1311288" y="73152"/>
                </a:lnTo>
                <a:lnTo>
                  <a:pt x="1269491" y="73152"/>
                </a:lnTo>
                <a:lnTo>
                  <a:pt x="1269491" y="67534"/>
                </a:lnTo>
                <a:close/>
              </a:path>
              <a:path w="1333500" h="120650">
                <a:moveTo>
                  <a:pt x="1282167" y="60173"/>
                </a:moveTo>
                <a:lnTo>
                  <a:pt x="1269491" y="67534"/>
                </a:lnTo>
                <a:lnTo>
                  <a:pt x="1269491" y="73152"/>
                </a:lnTo>
                <a:lnTo>
                  <a:pt x="1307845" y="73152"/>
                </a:lnTo>
                <a:lnTo>
                  <a:pt x="1307845" y="71374"/>
                </a:lnTo>
                <a:lnTo>
                  <a:pt x="1301368" y="71374"/>
                </a:lnTo>
                <a:lnTo>
                  <a:pt x="1282167" y="60173"/>
                </a:lnTo>
                <a:close/>
              </a:path>
              <a:path w="1333500" h="120650">
                <a:moveTo>
                  <a:pt x="1311367" y="47243"/>
                </a:moveTo>
                <a:lnTo>
                  <a:pt x="1307845" y="47243"/>
                </a:lnTo>
                <a:lnTo>
                  <a:pt x="1307845" y="73152"/>
                </a:lnTo>
                <a:lnTo>
                  <a:pt x="1311288" y="73152"/>
                </a:lnTo>
                <a:lnTo>
                  <a:pt x="1333499" y="60198"/>
                </a:lnTo>
                <a:lnTo>
                  <a:pt x="1311367" y="47243"/>
                </a:lnTo>
                <a:close/>
              </a:path>
              <a:path w="1333500" h="120650">
                <a:moveTo>
                  <a:pt x="1301368" y="49022"/>
                </a:moveTo>
                <a:lnTo>
                  <a:pt x="1282167" y="60173"/>
                </a:lnTo>
                <a:lnTo>
                  <a:pt x="1301368" y="71374"/>
                </a:lnTo>
                <a:lnTo>
                  <a:pt x="1301368" y="49022"/>
                </a:lnTo>
                <a:close/>
              </a:path>
              <a:path w="1333500" h="120650">
                <a:moveTo>
                  <a:pt x="1307845" y="49022"/>
                </a:moveTo>
                <a:lnTo>
                  <a:pt x="1301368" y="49022"/>
                </a:lnTo>
                <a:lnTo>
                  <a:pt x="1301368" y="71374"/>
                </a:lnTo>
                <a:lnTo>
                  <a:pt x="1307845" y="71374"/>
                </a:lnTo>
                <a:lnTo>
                  <a:pt x="1307845" y="49022"/>
                </a:lnTo>
                <a:close/>
              </a:path>
              <a:path w="1333500" h="120650">
                <a:moveTo>
                  <a:pt x="1269491" y="52779"/>
                </a:moveTo>
                <a:lnTo>
                  <a:pt x="1269491" y="67534"/>
                </a:lnTo>
                <a:lnTo>
                  <a:pt x="1282167" y="60173"/>
                </a:lnTo>
                <a:lnTo>
                  <a:pt x="1269491" y="52779"/>
                </a:lnTo>
                <a:close/>
              </a:path>
              <a:path w="1333500" h="120650">
                <a:moveTo>
                  <a:pt x="1307845" y="47243"/>
                </a:moveTo>
                <a:lnTo>
                  <a:pt x="1269491" y="47243"/>
                </a:lnTo>
                <a:lnTo>
                  <a:pt x="1269491" y="52779"/>
                </a:lnTo>
                <a:lnTo>
                  <a:pt x="1282167" y="60173"/>
                </a:lnTo>
                <a:lnTo>
                  <a:pt x="1301368" y="49022"/>
                </a:lnTo>
                <a:lnTo>
                  <a:pt x="1307845" y="49022"/>
                </a:lnTo>
                <a:lnTo>
                  <a:pt x="1307845" y="47243"/>
                </a:lnTo>
                <a:close/>
              </a:path>
              <a:path w="1333500" h="120650">
                <a:moveTo>
                  <a:pt x="1230502" y="0"/>
                </a:moveTo>
                <a:lnTo>
                  <a:pt x="1222629" y="2031"/>
                </a:lnTo>
                <a:lnTo>
                  <a:pt x="1218945" y="8255"/>
                </a:lnTo>
                <a:lnTo>
                  <a:pt x="1215389" y="14478"/>
                </a:lnTo>
                <a:lnTo>
                  <a:pt x="1217421" y="22352"/>
                </a:lnTo>
                <a:lnTo>
                  <a:pt x="1269491" y="52779"/>
                </a:lnTo>
                <a:lnTo>
                  <a:pt x="1269491" y="47243"/>
                </a:lnTo>
                <a:lnTo>
                  <a:pt x="1311367" y="47243"/>
                </a:lnTo>
                <a:lnTo>
                  <a:pt x="1236725" y="3556"/>
                </a:lnTo>
                <a:lnTo>
                  <a:pt x="1230502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1"/>
          <p:cNvSpPr/>
          <p:nvPr/>
        </p:nvSpPr>
        <p:spPr>
          <a:xfrm>
            <a:off x="2869347" y="2670688"/>
            <a:ext cx="6256020" cy="31546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2"/>
          <p:cNvSpPr/>
          <p:nvPr/>
        </p:nvSpPr>
        <p:spPr>
          <a:xfrm>
            <a:off x="2912781" y="2748539"/>
            <a:ext cx="6054725" cy="120650"/>
          </a:xfrm>
          <a:custGeom>
            <a:avLst/>
            <a:gdLst/>
            <a:ahLst/>
            <a:cxnLst/>
            <a:rect l="l" t="t" r="r" b="b"/>
            <a:pathLst>
              <a:path w="6054725" h="120650">
                <a:moveTo>
                  <a:pt x="103632" y="45593"/>
                </a:moveTo>
                <a:lnTo>
                  <a:pt x="0" y="45593"/>
                </a:lnTo>
                <a:lnTo>
                  <a:pt x="0" y="71500"/>
                </a:lnTo>
                <a:lnTo>
                  <a:pt x="103632" y="71500"/>
                </a:lnTo>
                <a:lnTo>
                  <a:pt x="103632" y="45593"/>
                </a:lnTo>
                <a:close/>
              </a:path>
              <a:path w="6054725" h="120650">
                <a:moveTo>
                  <a:pt x="181356" y="45593"/>
                </a:moveTo>
                <a:lnTo>
                  <a:pt x="181356" y="71500"/>
                </a:lnTo>
                <a:lnTo>
                  <a:pt x="284988" y="71627"/>
                </a:lnTo>
                <a:lnTo>
                  <a:pt x="284988" y="45720"/>
                </a:lnTo>
                <a:lnTo>
                  <a:pt x="181356" y="45593"/>
                </a:lnTo>
                <a:close/>
              </a:path>
              <a:path w="6054725" h="120650">
                <a:moveTo>
                  <a:pt x="466344" y="45720"/>
                </a:moveTo>
                <a:lnTo>
                  <a:pt x="362712" y="45720"/>
                </a:lnTo>
                <a:lnTo>
                  <a:pt x="362712" y="71627"/>
                </a:lnTo>
                <a:lnTo>
                  <a:pt x="466344" y="71627"/>
                </a:lnTo>
                <a:lnTo>
                  <a:pt x="466344" y="45720"/>
                </a:lnTo>
                <a:close/>
              </a:path>
              <a:path w="6054725" h="120650">
                <a:moveTo>
                  <a:pt x="647700" y="45720"/>
                </a:moveTo>
                <a:lnTo>
                  <a:pt x="544068" y="45720"/>
                </a:lnTo>
                <a:lnTo>
                  <a:pt x="544068" y="71627"/>
                </a:lnTo>
                <a:lnTo>
                  <a:pt x="647700" y="71627"/>
                </a:lnTo>
                <a:lnTo>
                  <a:pt x="647700" y="45720"/>
                </a:lnTo>
                <a:close/>
              </a:path>
              <a:path w="6054725" h="120650">
                <a:moveTo>
                  <a:pt x="725424" y="45720"/>
                </a:moveTo>
                <a:lnTo>
                  <a:pt x="725424" y="71627"/>
                </a:lnTo>
                <a:lnTo>
                  <a:pt x="829056" y="71754"/>
                </a:lnTo>
                <a:lnTo>
                  <a:pt x="829056" y="45847"/>
                </a:lnTo>
                <a:lnTo>
                  <a:pt x="725424" y="45720"/>
                </a:lnTo>
                <a:close/>
              </a:path>
              <a:path w="6054725" h="120650">
                <a:moveTo>
                  <a:pt x="1010412" y="45847"/>
                </a:moveTo>
                <a:lnTo>
                  <a:pt x="906779" y="45847"/>
                </a:lnTo>
                <a:lnTo>
                  <a:pt x="906779" y="71754"/>
                </a:lnTo>
                <a:lnTo>
                  <a:pt x="1010412" y="71754"/>
                </a:lnTo>
                <a:lnTo>
                  <a:pt x="1010412" y="45847"/>
                </a:lnTo>
                <a:close/>
              </a:path>
              <a:path w="6054725" h="120650">
                <a:moveTo>
                  <a:pt x="1191768" y="45847"/>
                </a:moveTo>
                <a:lnTo>
                  <a:pt x="1088136" y="45847"/>
                </a:lnTo>
                <a:lnTo>
                  <a:pt x="1088136" y="71754"/>
                </a:lnTo>
                <a:lnTo>
                  <a:pt x="1191768" y="71754"/>
                </a:lnTo>
                <a:lnTo>
                  <a:pt x="1191768" y="45847"/>
                </a:lnTo>
                <a:close/>
              </a:path>
              <a:path w="6054725" h="120650">
                <a:moveTo>
                  <a:pt x="1373124" y="45974"/>
                </a:moveTo>
                <a:lnTo>
                  <a:pt x="1269492" y="45974"/>
                </a:lnTo>
                <a:lnTo>
                  <a:pt x="1269492" y="71882"/>
                </a:lnTo>
                <a:lnTo>
                  <a:pt x="1373124" y="71882"/>
                </a:lnTo>
                <a:lnTo>
                  <a:pt x="1373124" y="45974"/>
                </a:lnTo>
                <a:close/>
              </a:path>
              <a:path w="6054725" h="120650">
                <a:moveTo>
                  <a:pt x="1554480" y="45974"/>
                </a:moveTo>
                <a:lnTo>
                  <a:pt x="1450848" y="45974"/>
                </a:lnTo>
                <a:lnTo>
                  <a:pt x="1450848" y="71882"/>
                </a:lnTo>
                <a:lnTo>
                  <a:pt x="1554480" y="71882"/>
                </a:lnTo>
                <a:lnTo>
                  <a:pt x="1554480" y="45974"/>
                </a:lnTo>
                <a:close/>
              </a:path>
              <a:path w="6054725" h="120650">
                <a:moveTo>
                  <a:pt x="1632203" y="45974"/>
                </a:moveTo>
                <a:lnTo>
                  <a:pt x="1632203" y="71882"/>
                </a:lnTo>
                <a:lnTo>
                  <a:pt x="1735836" y="72009"/>
                </a:lnTo>
                <a:lnTo>
                  <a:pt x="1735836" y="46100"/>
                </a:lnTo>
                <a:lnTo>
                  <a:pt x="1632203" y="45974"/>
                </a:lnTo>
                <a:close/>
              </a:path>
              <a:path w="6054725" h="120650">
                <a:moveTo>
                  <a:pt x="1917191" y="46100"/>
                </a:moveTo>
                <a:lnTo>
                  <a:pt x="1813560" y="46100"/>
                </a:lnTo>
                <a:lnTo>
                  <a:pt x="1813560" y="72009"/>
                </a:lnTo>
                <a:lnTo>
                  <a:pt x="1917191" y="72009"/>
                </a:lnTo>
                <a:lnTo>
                  <a:pt x="1917191" y="46100"/>
                </a:lnTo>
                <a:close/>
              </a:path>
              <a:path w="6054725" h="120650">
                <a:moveTo>
                  <a:pt x="2098548" y="46100"/>
                </a:moveTo>
                <a:lnTo>
                  <a:pt x="1994915" y="46100"/>
                </a:lnTo>
                <a:lnTo>
                  <a:pt x="1994915" y="72009"/>
                </a:lnTo>
                <a:lnTo>
                  <a:pt x="2098548" y="72009"/>
                </a:lnTo>
                <a:lnTo>
                  <a:pt x="2098548" y="46100"/>
                </a:lnTo>
                <a:close/>
              </a:path>
              <a:path w="6054725" h="120650">
                <a:moveTo>
                  <a:pt x="2176272" y="46100"/>
                </a:moveTo>
                <a:lnTo>
                  <a:pt x="2176272" y="72009"/>
                </a:lnTo>
                <a:lnTo>
                  <a:pt x="2279904" y="72136"/>
                </a:lnTo>
                <a:lnTo>
                  <a:pt x="2279904" y="46227"/>
                </a:lnTo>
                <a:lnTo>
                  <a:pt x="2176272" y="46100"/>
                </a:lnTo>
                <a:close/>
              </a:path>
              <a:path w="6054725" h="120650">
                <a:moveTo>
                  <a:pt x="2461260" y="46227"/>
                </a:moveTo>
                <a:lnTo>
                  <a:pt x="2357628" y="46227"/>
                </a:lnTo>
                <a:lnTo>
                  <a:pt x="2357628" y="72136"/>
                </a:lnTo>
                <a:lnTo>
                  <a:pt x="2461260" y="72136"/>
                </a:lnTo>
                <a:lnTo>
                  <a:pt x="2461260" y="46227"/>
                </a:lnTo>
                <a:close/>
              </a:path>
              <a:path w="6054725" h="120650">
                <a:moveTo>
                  <a:pt x="2642616" y="46227"/>
                </a:moveTo>
                <a:lnTo>
                  <a:pt x="2538984" y="46227"/>
                </a:lnTo>
                <a:lnTo>
                  <a:pt x="2538984" y="72136"/>
                </a:lnTo>
                <a:lnTo>
                  <a:pt x="2642616" y="72136"/>
                </a:lnTo>
                <a:lnTo>
                  <a:pt x="2642616" y="46227"/>
                </a:lnTo>
                <a:close/>
              </a:path>
              <a:path w="6054725" h="120650">
                <a:moveTo>
                  <a:pt x="2823972" y="46354"/>
                </a:moveTo>
                <a:lnTo>
                  <a:pt x="2720340" y="46354"/>
                </a:lnTo>
                <a:lnTo>
                  <a:pt x="2720340" y="72262"/>
                </a:lnTo>
                <a:lnTo>
                  <a:pt x="2823972" y="72262"/>
                </a:lnTo>
                <a:lnTo>
                  <a:pt x="2823972" y="46354"/>
                </a:lnTo>
                <a:close/>
              </a:path>
              <a:path w="6054725" h="120650">
                <a:moveTo>
                  <a:pt x="3005328" y="46354"/>
                </a:moveTo>
                <a:lnTo>
                  <a:pt x="2901696" y="46354"/>
                </a:lnTo>
                <a:lnTo>
                  <a:pt x="2901696" y="72262"/>
                </a:lnTo>
                <a:lnTo>
                  <a:pt x="3005328" y="72262"/>
                </a:lnTo>
                <a:lnTo>
                  <a:pt x="3005328" y="46354"/>
                </a:lnTo>
                <a:close/>
              </a:path>
              <a:path w="6054725" h="120650">
                <a:moveTo>
                  <a:pt x="3083052" y="46354"/>
                </a:moveTo>
                <a:lnTo>
                  <a:pt x="3083052" y="72262"/>
                </a:lnTo>
                <a:lnTo>
                  <a:pt x="3186684" y="72389"/>
                </a:lnTo>
                <a:lnTo>
                  <a:pt x="3186684" y="46482"/>
                </a:lnTo>
                <a:lnTo>
                  <a:pt x="3083052" y="46354"/>
                </a:lnTo>
                <a:close/>
              </a:path>
              <a:path w="6054725" h="120650">
                <a:moveTo>
                  <a:pt x="3368040" y="46482"/>
                </a:moveTo>
                <a:lnTo>
                  <a:pt x="3264407" y="46482"/>
                </a:lnTo>
                <a:lnTo>
                  <a:pt x="3264407" y="72389"/>
                </a:lnTo>
                <a:lnTo>
                  <a:pt x="3368040" y="72389"/>
                </a:lnTo>
                <a:lnTo>
                  <a:pt x="3368040" y="46482"/>
                </a:lnTo>
                <a:close/>
              </a:path>
              <a:path w="6054725" h="120650">
                <a:moveTo>
                  <a:pt x="3549396" y="46482"/>
                </a:moveTo>
                <a:lnTo>
                  <a:pt x="3445764" y="46482"/>
                </a:lnTo>
                <a:lnTo>
                  <a:pt x="3445764" y="72389"/>
                </a:lnTo>
                <a:lnTo>
                  <a:pt x="3549396" y="72389"/>
                </a:lnTo>
                <a:lnTo>
                  <a:pt x="3549396" y="46482"/>
                </a:lnTo>
                <a:close/>
              </a:path>
              <a:path w="6054725" h="120650">
                <a:moveTo>
                  <a:pt x="3627119" y="46482"/>
                </a:moveTo>
                <a:lnTo>
                  <a:pt x="3627119" y="72389"/>
                </a:lnTo>
                <a:lnTo>
                  <a:pt x="3730752" y="72516"/>
                </a:lnTo>
                <a:lnTo>
                  <a:pt x="3730752" y="46609"/>
                </a:lnTo>
                <a:lnTo>
                  <a:pt x="3627119" y="46482"/>
                </a:lnTo>
                <a:close/>
              </a:path>
              <a:path w="6054725" h="120650">
                <a:moveTo>
                  <a:pt x="3912107" y="46609"/>
                </a:moveTo>
                <a:lnTo>
                  <a:pt x="3808476" y="46609"/>
                </a:lnTo>
                <a:lnTo>
                  <a:pt x="3808476" y="72516"/>
                </a:lnTo>
                <a:lnTo>
                  <a:pt x="3912107" y="72516"/>
                </a:lnTo>
                <a:lnTo>
                  <a:pt x="3912107" y="46609"/>
                </a:lnTo>
                <a:close/>
              </a:path>
              <a:path w="6054725" h="120650">
                <a:moveTo>
                  <a:pt x="4093464" y="46609"/>
                </a:moveTo>
                <a:lnTo>
                  <a:pt x="3989831" y="46609"/>
                </a:lnTo>
                <a:lnTo>
                  <a:pt x="3989831" y="72516"/>
                </a:lnTo>
                <a:lnTo>
                  <a:pt x="4093464" y="72516"/>
                </a:lnTo>
                <a:lnTo>
                  <a:pt x="4093464" y="46609"/>
                </a:lnTo>
                <a:close/>
              </a:path>
              <a:path w="6054725" h="120650">
                <a:moveTo>
                  <a:pt x="4274820" y="46736"/>
                </a:moveTo>
                <a:lnTo>
                  <a:pt x="4171188" y="46736"/>
                </a:lnTo>
                <a:lnTo>
                  <a:pt x="4171188" y="72644"/>
                </a:lnTo>
                <a:lnTo>
                  <a:pt x="4274820" y="72644"/>
                </a:lnTo>
                <a:lnTo>
                  <a:pt x="4274820" y="46736"/>
                </a:lnTo>
                <a:close/>
              </a:path>
              <a:path w="6054725" h="120650">
                <a:moveTo>
                  <a:pt x="4456176" y="46736"/>
                </a:moveTo>
                <a:lnTo>
                  <a:pt x="4352544" y="46736"/>
                </a:lnTo>
                <a:lnTo>
                  <a:pt x="4352544" y="72644"/>
                </a:lnTo>
                <a:lnTo>
                  <a:pt x="4456176" y="72644"/>
                </a:lnTo>
                <a:lnTo>
                  <a:pt x="4456176" y="46736"/>
                </a:lnTo>
                <a:close/>
              </a:path>
              <a:path w="6054725" h="120650">
                <a:moveTo>
                  <a:pt x="4533900" y="46736"/>
                </a:moveTo>
                <a:lnTo>
                  <a:pt x="4533900" y="72644"/>
                </a:lnTo>
                <a:lnTo>
                  <a:pt x="4637532" y="72771"/>
                </a:lnTo>
                <a:lnTo>
                  <a:pt x="4637532" y="46862"/>
                </a:lnTo>
                <a:lnTo>
                  <a:pt x="4533900" y="46736"/>
                </a:lnTo>
                <a:close/>
              </a:path>
              <a:path w="6054725" h="120650">
                <a:moveTo>
                  <a:pt x="4818888" y="46862"/>
                </a:moveTo>
                <a:lnTo>
                  <a:pt x="4715256" y="46862"/>
                </a:lnTo>
                <a:lnTo>
                  <a:pt x="4715256" y="72771"/>
                </a:lnTo>
                <a:lnTo>
                  <a:pt x="4818888" y="72771"/>
                </a:lnTo>
                <a:lnTo>
                  <a:pt x="4818888" y="46862"/>
                </a:lnTo>
                <a:close/>
              </a:path>
              <a:path w="6054725" h="120650">
                <a:moveTo>
                  <a:pt x="5000244" y="46862"/>
                </a:moveTo>
                <a:lnTo>
                  <a:pt x="4896612" y="46862"/>
                </a:lnTo>
                <a:lnTo>
                  <a:pt x="4896612" y="72771"/>
                </a:lnTo>
                <a:lnTo>
                  <a:pt x="5000244" y="72771"/>
                </a:lnTo>
                <a:lnTo>
                  <a:pt x="5000244" y="46862"/>
                </a:lnTo>
                <a:close/>
              </a:path>
              <a:path w="6054725" h="120650">
                <a:moveTo>
                  <a:pt x="5077968" y="46862"/>
                </a:moveTo>
                <a:lnTo>
                  <a:pt x="5077968" y="72771"/>
                </a:lnTo>
                <a:lnTo>
                  <a:pt x="5181600" y="72898"/>
                </a:lnTo>
                <a:lnTo>
                  <a:pt x="5181600" y="46989"/>
                </a:lnTo>
                <a:lnTo>
                  <a:pt x="5077968" y="46862"/>
                </a:lnTo>
                <a:close/>
              </a:path>
              <a:path w="6054725" h="120650">
                <a:moveTo>
                  <a:pt x="5362956" y="46989"/>
                </a:moveTo>
                <a:lnTo>
                  <a:pt x="5259324" y="46989"/>
                </a:lnTo>
                <a:lnTo>
                  <a:pt x="5259324" y="72898"/>
                </a:lnTo>
                <a:lnTo>
                  <a:pt x="5362956" y="72898"/>
                </a:lnTo>
                <a:lnTo>
                  <a:pt x="5362956" y="46989"/>
                </a:lnTo>
                <a:close/>
              </a:path>
              <a:path w="6054725" h="120650">
                <a:moveTo>
                  <a:pt x="5544311" y="46989"/>
                </a:moveTo>
                <a:lnTo>
                  <a:pt x="5440680" y="46989"/>
                </a:lnTo>
                <a:lnTo>
                  <a:pt x="5440680" y="72898"/>
                </a:lnTo>
                <a:lnTo>
                  <a:pt x="5544311" y="72898"/>
                </a:lnTo>
                <a:lnTo>
                  <a:pt x="5544311" y="46989"/>
                </a:lnTo>
                <a:close/>
              </a:path>
              <a:path w="6054725" h="120650">
                <a:moveTo>
                  <a:pt x="5725668" y="47116"/>
                </a:moveTo>
                <a:lnTo>
                  <a:pt x="5622035" y="47116"/>
                </a:lnTo>
                <a:lnTo>
                  <a:pt x="5622035" y="73025"/>
                </a:lnTo>
                <a:lnTo>
                  <a:pt x="5725668" y="73025"/>
                </a:lnTo>
                <a:lnTo>
                  <a:pt x="5725668" y="47116"/>
                </a:lnTo>
                <a:close/>
              </a:path>
              <a:path w="6054725" h="120650">
                <a:moveTo>
                  <a:pt x="5907024" y="47116"/>
                </a:moveTo>
                <a:lnTo>
                  <a:pt x="5803392" y="47116"/>
                </a:lnTo>
                <a:lnTo>
                  <a:pt x="5803392" y="73025"/>
                </a:lnTo>
                <a:lnTo>
                  <a:pt x="5907024" y="73025"/>
                </a:lnTo>
                <a:lnTo>
                  <a:pt x="5907024" y="47116"/>
                </a:lnTo>
                <a:close/>
              </a:path>
              <a:path w="6054725" h="120650">
                <a:moveTo>
                  <a:pt x="5984748" y="70971"/>
                </a:moveTo>
                <a:lnTo>
                  <a:pt x="5938647" y="97916"/>
                </a:lnTo>
                <a:lnTo>
                  <a:pt x="5936487" y="105790"/>
                </a:lnTo>
                <a:lnTo>
                  <a:pt x="5940171" y="112013"/>
                </a:lnTo>
                <a:lnTo>
                  <a:pt x="5943727" y="118110"/>
                </a:lnTo>
                <a:lnTo>
                  <a:pt x="5951728" y="120269"/>
                </a:lnTo>
                <a:lnTo>
                  <a:pt x="5957824" y="116586"/>
                </a:lnTo>
                <a:lnTo>
                  <a:pt x="6032513" y="73025"/>
                </a:lnTo>
                <a:lnTo>
                  <a:pt x="5984748" y="73025"/>
                </a:lnTo>
                <a:lnTo>
                  <a:pt x="5984748" y="70971"/>
                </a:lnTo>
                <a:close/>
              </a:path>
              <a:path w="6054725" h="120650">
                <a:moveTo>
                  <a:pt x="6003353" y="60118"/>
                </a:moveTo>
                <a:lnTo>
                  <a:pt x="5984748" y="70971"/>
                </a:lnTo>
                <a:lnTo>
                  <a:pt x="5984748" y="73025"/>
                </a:lnTo>
                <a:lnTo>
                  <a:pt x="6029198" y="73025"/>
                </a:lnTo>
                <a:lnTo>
                  <a:pt x="6029198" y="71374"/>
                </a:lnTo>
                <a:lnTo>
                  <a:pt x="6022594" y="71374"/>
                </a:lnTo>
                <a:lnTo>
                  <a:pt x="6003353" y="60118"/>
                </a:lnTo>
                <a:close/>
              </a:path>
              <a:path w="6054725" h="120650">
                <a:moveTo>
                  <a:pt x="6032543" y="47116"/>
                </a:moveTo>
                <a:lnTo>
                  <a:pt x="6029198" y="47116"/>
                </a:lnTo>
                <a:lnTo>
                  <a:pt x="6029198" y="73025"/>
                </a:lnTo>
                <a:lnTo>
                  <a:pt x="6032513" y="73025"/>
                </a:lnTo>
                <a:lnTo>
                  <a:pt x="6054725" y="60071"/>
                </a:lnTo>
                <a:lnTo>
                  <a:pt x="6032543" y="47116"/>
                </a:lnTo>
                <a:close/>
              </a:path>
              <a:path w="6054725" h="120650">
                <a:moveTo>
                  <a:pt x="6022594" y="48895"/>
                </a:moveTo>
                <a:lnTo>
                  <a:pt x="6003353" y="60118"/>
                </a:lnTo>
                <a:lnTo>
                  <a:pt x="6022594" y="71374"/>
                </a:lnTo>
                <a:lnTo>
                  <a:pt x="6022594" y="48895"/>
                </a:lnTo>
                <a:close/>
              </a:path>
              <a:path w="6054725" h="120650">
                <a:moveTo>
                  <a:pt x="6029198" y="48895"/>
                </a:moveTo>
                <a:lnTo>
                  <a:pt x="6022594" y="48895"/>
                </a:lnTo>
                <a:lnTo>
                  <a:pt x="6022594" y="71374"/>
                </a:lnTo>
                <a:lnTo>
                  <a:pt x="6029198" y="71374"/>
                </a:lnTo>
                <a:lnTo>
                  <a:pt x="6029198" y="48895"/>
                </a:lnTo>
                <a:close/>
              </a:path>
              <a:path w="6054725" h="120650">
                <a:moveTo>
                  <a:pt x="5984748" y="49235"/>
                </a:moveTo>
                <a:lnTo>
                  <a:pt x="5984748" y="70971"/>
                </a:lnTo>
                <a:lnTo>
                  <a:pt x="6003353" y="60118"/>
                </a:lnTo>
                <a:lnTo>
                  <a:pt x="5984748" y="49235"/>
                </a:lnTo>
                <a:close/>
              </a:path>
              <a:path w="6054725" h="120650">
                <a:moveTo>
                  <a:pt x="6029198" y="47116"/>
                </a:moveTo>
                <a:lnTo>
                  <a:pt x="5984748" y="47116"/>
                </a:lnTo>
                <a:lnTo>
                  <a:pt x="5984748" y="49235"/>
                </a:lnTo>
                <a:lnTo>
                  <a:pt x="6003353" y="60118"/>
                </a:lnTo>
                <a:lnTo>
                  <a:pt x="6022594" y="48895"/>
                </a:lnTo>
                <a:lnTo>
                  <a:pt x="6029198" y="48895"/>
                </a:lnTo>
                <a:lnTo>
                  <a:pt x="6029198" y="47116"/>
                </a:lnTo>
                <a:close/>
              </a:path>
              <a:path w="6054725" h="120650">
                <a:moveTo>
                  <a:pt x="5951728" y="0"/>
                </a:moveTo>
                <a:lnTo>
                  <a:pt x="5943727" y="2032"/>
                </a:lnTo>
                <a:lnTo>
                  <a:pt x="5936615" y="14477"/>
                </a:lnTo>
                <a:lnTo>
                  <a:pt x="5938647" y="22351"/>
                </a:lnTo>
                <a:lnTo>
                  <a:pt x="5944870" y="25908"/>
                </a:lnTo>
                <a:lnTo>
                  <a:pt x="5984748" y="49235"/>
                </a:lnTo>
                <a:lnTo>
                  <a:pt x="5984748" y="47116"/>
                </a:lnTo>
                <a:lnTo>
                  <a:pt x="6032543" y="47116"/>
                </a:lnTo>
                <a:lnTo>
                  <a:pt x="5957951" y="3556"/>
                </a:lnTo>
                <a:lnTo>
                  <a:pt x="5951728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3"/>
          <p:cNvSpPr/>
          <p:nvPr/>
        </p:nvSpPr>
        <p:spPr>
          <a:xfrm>
            <a:off x="8872384" y="1960504"/>
            <a:ext cx="1214627" cy="46024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4"/>
          <p:cNvSpPr txBox="1"/>
          <p:nvPr/>
        </p:nvSpPr>
        <p:spPr>
          <a:xfrm>
            <a:off x="9011829" y="2029591"/>
            <a:ext cx="93853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dirty="0">
                <a:solidFill>
                  <a:srgbClr val="252827"/>
                </a:solidFill>
                <a:latin typeface="Arial"/>
                <a:cs typeface="Arial"/>
              </a:rPr>
              <a:t>Application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96" name="object 195"/>
          <p:cNvSpPr/>
          <p:nvPr/>
        </p:nvSpPr>
        <p:spPr>
          <a:xfrm>
            <a:off x="9323488" y="2155576"/>
            <a:ext cx="315468" cy="5760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6"/>
          <p:cNvSpPr/>
          <p:nvPr/>
        </p:nvSpPr>
        <p:spPr>
          <a:xfrm>
            <a:off x="9420642" y="2293498"/>
            <a:ext cx="120650" cy="361950"/>
          </a:xfrm>
          <a:custGeom>
            <a:avLst/>
            <a:gdLst/>
            <a:ahLst/>
            <a:cxnLst/>
            <a:rect l="l" t="t" r="r" b="b"/>
            <a:pathLst>
              <a:path w="120650" h="361950">
                <a:moveTo>
                  <a:pt x="60436" y="51433"/>
                </a:moveTo>
                <a:lnTo>
                  <a:pt x="47407" y="73504"/>
                </a:lnTo>
                <a:lnTo>
                  <a:pt x="46100" y="361950"/>
                </a:lnTo>
                <a:lnTo>
                  <a:pt x="72009" y="361950"/>
                </a:lnTo>
                <a:lnTo>
                  <a:pt x="73211" y="96647"/>
                </a:lnTo>
                <a:lnTo>
                  <a:pt x="73197" y="73504"/>
                </a:lnTo>
                <a:lnTo>
                  <a:pt x="60436" y="51433"/>
                </a:lnTo>
                <a:close/>
              </a:path>
              <a:path w="120650" h="361950">
                <a:moveTo>
                  <a:pt x="75421" y="25526"/>
                </a:moveTo>
                <a:lnTo>
                  <a:pt x="47625" y="25526"/>
                </a:lnTo>
                <a:lnTo>
                  <a:pt x="73533" y="25653"/>
                </a:lnTo>
                <a:lnTo>
                  <a:pt x="73315" y="73708"/>
                </a:lnTo>
                <a:lnTo>
                  <a:pt x="94361" y="110109"/>
                </a:lnTo>
                <a:lnTo>
                  <a:pt x="97917" y="116204"/>
                </a:lnTo>
                <a:lnTo>
                  <a:pt x="105791" y="118363"/>
                </a:lnTo>
                <a:lnTo>
                  <a:pt x="118237" y="111251"/>
                </a:lnTo>
                <a:lnTo>
                  <a:pt x="120269" y="103250"/>
                </a:lnTo>
                <a:lnTo>
                  <a:pt x="116713" y="97154"/>
                </a:lnTo>
                <a:lnTo>
                  <a:pt x="75421" y="25526"/>
                </a:lnTo>
                <a:close/>
              </a:path>
              <a:path w="120650" h="361950">
                <a:moveTo>
                  <a:pt x="60706" y="0"/>
                </a:moveTo>
                <a:lnTo>
                  <a:pt x="3683" y="96647"/>
                </a:lnTo>
                <a:lnTo>
                  <a:pt x="0" y="102742"/>
                </a:lnTo>
                <a:lnTo>
                  <a:pt x="2159" y="110743"/>
                </a:lnTo>
                <a:lnTo>
                  <a:pt x="14477" y="117982"/>
                </a:lnTo>
                <a:lnTo>
                  <a:pt x="22351" y="115950"/>
                </a:lnTo>
                <a:lnTo>
                  <a:pt x="47407" y="73504"/>
                </a:lnTo>
                <a:lnTo>
                  <a:pt x="47625" y="25526"/>
                </a:lnTo>
                <a:lnTo>
                  <a:pt x="75421" y="25526"/>
                </a:lnTo>
                <a:lnTo>
                  <a:pt x="60706" y="0"/>
                </a:lnTo>
                <a:close/>
              </a:path>
              <a:path w="120650" h="361950">
                <a:moveTo>
                  <a:pt x="73503" y="32130"/>
                </a:moveTo>
                <a:lnTo>
                  <a:pt x="49275" y="32130"/>
                </a:lnTo>
                <a:lnTo>
                  <a:pt x="71755" y="32257"/>
                </a:lnTo>
                <a:lnTo>
                  <a:pt x="60436" y="51433"/>
                </a:lnTo>
                <a:lnTo>
                  <a:pt x="73315" y="73708"/>
                </a:lnTo>
                <a:lnTo>
                  <a:pt x="73503" y="32130"/>
                </a:lnTo>
                <a:close/>
              </a:path>
              <a:path w="120650" h="361950">
                <a:moveTo>
                  <a:pt x="47625" y="25526"/>
                </a:moveTo>
                <a:lnTo>
                  <a:pt x="47407" y="73504"/>
                </a:lnTo>
                <a:lnTo>
                  <a:pt x="60436" y="51433"/>
                </a:lnTo>
                <a:lnTo>
                  <a:pt x="49275" y="32130"/>
                </a:lnTo>
                <a:lnTo>
                  <a:pt x="73503" y="32130"/>
                </a:lnTo>
                <a:lnTo>
                  <a:pt x="73533" y="25653"/>
                </a:lnTo>
                <a:lnTo>
                  <a:pt x="47625" y="25526"/>
                </a:lnTo>
                <a:close/>
              </a:path>
              <a:path w="120650" h="361950">
                <a:moveTo>
                  <a:pt x="49275" y="32130"/>
                </a:moveTo>
                <a:lnTo>
                  <a:pt x="60436" y="51433"/>
                </a:lnTo>
                <a:lnTo>
                  <a:pt x="71755" y="32257"/>
                </a:lnTo>
                <a:lnTo>
                  <a:pt x="49275" y="32130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7"/>
          <p:cNvSpPr/>
          <p:nvPr/>
        </p:nvSpPr>
        <p:spPr>
          <a:xfrm>
            <a:off x="2869347" y="2004699"/>
            <a:ext cx="6256020" cy="31546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8"/>
          <p:cNvSpPr/>
          <p:nvPr/>
        </p:nvSpPr>
        <p:spPr>
          <a:xfrm>
            <a:off x="2912781" y="2082551"/>
            <a:ext cx="6054725" cy="120650"/>
          </a:xfrm>
          <a:custGeom>
            <a:avLst/>
            <a:gdLst/>
            <a:ahLst/>
            <a:cxnLst/>
            <a:rect l="l" t="t" r="r" b="b"/>
            <a:pathLst>
              <a:path w="6054725" h="120650">
                <a:moveTo>
                  <a:pt x="103632" y="45592"/>
                </a:moveTo>
                <a:lnTo>
                  <a:pt x="0" y="45592"/>
                </a:lnTo>
                <a:lnTo>
                  <a:pt x="0" y="71500"/>
                </a:lnTo>
                <a:lnTo>
                  <a:pt x="103632" y="71500"/>
                </a:lnTo>
                <a:lnTo>
                  <a:pt x="103632" y="45592"/>
                </a:lnTo>
                <a:close/>
              </a:path>
              <a:path w="6054725" h="120650">
                <a:moveTo>
                  <a:pt x="181356" y="45592"/>
                </a:moveTo>
                <a:lnTo>
                  <a:pt x="181356" y="71500"/>
                </a:lnTo>
                <a:lnTo>
                  <a:pt x="284988" y="71627"/>
                </a:lnTo>
                <a:lnTo>
                  <a:pt x="284988" y="45720"/>
                </a:lnTo>
                <a:lnTo>
                  <a:pt x="181356" y="45592"/>
                </a:lnTo>
                <a:close/>
              </a:path>
              <a:path w="6054725" h="120650">
                <a:moveTo>
                  <a:pt x="466344" y="45720"/>
                </a:moveTo>
                <a:lnTo>
                  <a:pt x="362712" y="45720"/>
                </a:lnTo>
                <a:lnTo>
                  <a:pt x="362712" y="71627"/>
                </a:lnTo>
                <a:lnTo>
                  <a:pt x="466344" y="71627"/>
                </a:lnTo>
                <a:lnTo>
                  <a:pt x="466344" y="45720"/>
                </a:lnTo>
                <a:close/>
              </a:path>
              <a:path w="6054725" h="120650">
                <a:moveTo>
                  <a:pt x="647700" y="45720"/>
                </a:moveTo>
                <a:lnTo>
                  <a:pt x="544068" y="45720"/>
                </a:lnTo>
                <a:lnTo>
                  <a:pt x="544068" y="71627"/>
                </a:lnTo>
                <a:lnTo>
                  <a:pt x="647700" y="71627"/>
                </a:lnTo>
                <a:lnTo>
                  <a:pt x="647700" y="45720"/>
                </a:lnTo>
                <a:close/>
              </a:path>
              <a:path w="6054725" h="120650">
                <a:moveTo>
                  <a:pt x="725424" y="45720"/>
                </a:moveTo>
                <a:lnTo>
                  <a:pt x="725424" y="71627"/>
                </a:lnTo>
                <a:lnTo>
                  <a:pt x="829056" y="71754"/>
                </a:lnTo>
                <a:lnTo>
                  <a:pt x="829056" y="45847"/>
                </a:lnTo>
                <a:lnTo>
                  <a:pt x="725424" y="45720"/>
                </a:lnTo>
                <a:close/>
              </a:path>
              <a:path w="6054725" h="120650">
                <a:moveTo>
                  <a:pt x="1010412" y="45847"/>
                </a:moveTo>
                <a:lnTo>
                  <a:pt x="906779" y="45847"/>
                </a:lnTo>
                <a:lnTo>
                  <a:pt x="906779" y="71754"/>
                </a:lnTo>
                <a:lnTo>
                  <a:pt x="1010412" y="71754"/>
                </a:lnTo>
                <a:lnTo>
                  <a:pt x="1010412" y="45847"/>
                </a:lnTo>
                <a:close/>
              </a:path>
              <a:path w="6054725" h="120650">
                <a:moveTo>
                  <a:pt x="1191768" y="45847"/>
                </a:moveTo>
                <a:lnTo>
                  <a:pt x="1088136" y="45847"/>
                </a:lnTo>
                <a:lnTo>
                  <a:pt x="1088136" y="71754"/>
                </a:lnTo>
                <a:lnTo>
                  <a:pt x="1191768" y="71754"/>
                </a:lnTo>
                <a:lnTo>
                  <a:pt x="1191768" y="45847"/>
                </a:lnTo>
                <a:close/>
              </a:path>
              <a:path w="6054725" h="120650">
                <a:moveTo>
                  <a:pt x="1373124" y="45974"/>
                </a:moveTo>
                <a:lnTo>
                  <a:pt x="1269492" y="45974"/>
                </a:lnTo>
                <a:lnTo>
                  <a:pt x="1269492" y="71882"/>
                </a:lnTo>
                <a:lnTo>
                  <a:pt x="1373124" y="71882"/>
                </a:lnTo>
                <a:lnTo>
                  <a:pt x="1373124" y="45974"/>
                </a:lnTo>
                <a:close/>
              </a:path>
              <a:path w="6054725" h="120650">
                <a:moveTo>
                  <a:pt x="1554480" y="45974"/>
                </a:moveTo>
                <a:lnTo>
                  <a:pt x="1450848" y="45974"/>
                </a:lnTo>
                <a:lnTo>
                  <a:pt x="1450848" y="71882"/>
                </a:lnTo>
                <a:lnTo>
                  <a:pt x="1554480" y="71882"/>
                </a:lnTo>
                <a:lnTo>
                  <a:pt x="1554480" y="45974"/>
                </a:lnTo>
                <a:close/>
              </a:path>
              <a:path w="6054725" h="120650">
                <a:moveTo>
                  <a:pt x="1632203" y="45974"/>
                </a:moveTo>
                <a:lnTo>
                  <a:pt x="1632203" y="71882"/>
                </a:lnTo>
                <a:lnTo>
                  <a:pt x="1735836" y="72009"/>
                </a:lnTo>
                <a:lnTo>
                  <a:pt x="1735836" y="46100"/>
                </a:lnTo>
                <a:lnTo>
                  <a:pt x="1632203" y="45974"/>
                </a:lnTo>
                <a:close/>
              </a:path>
              <a:path w="6054725" h="120650">
                <a:moveTo>
                  <a:pt x="1917191" y="46100"/>
                </a:moveTo>
                <a:lnTo>
                  <a:pt x="1813560" y="46100"/>
                </a:lnTo>
                <a:lnTo>
                  <a:pt x="1813560" y="72009"/>
                </a:lnTo>
                <a:lnTo>
                  <a:pt x="1917191" y="72009"/>
                </a:lnTo>
                <a:lnTo>
                  <a:pt x="1917191" y="46100"/>
                </a:lnTo>
                <a:close/>
              </a:path>
              <a:path w="6054725" h="120650">
                <a:moveTo>
                  <a:pt x="2098548" y="46100"/>
                </a:moveTo>
                <a:lnTo>
                  <a:pt x="1994915" y="46100"/>
                </a:lnTo>
                <a:lnTo>
                  <a:pt x="1994915" y="72009"/>
                </a:lnTo>
                <a:lnTo>
                  <a:pt x="2098548" y="72009"/>
                </a:lnTo>
                <a:lnTo>
                  <a:pt x="2098548" y="46100"/>
                </a:lnTo>
                <a:close/>
              </a:path>
              <a:path w="6054725" h="120650">
                <a:moveTo>
                  <a:pt x="2176272" y="46100"/>
                </a:moveTo>
                <a:lnTo>
                  <a:pt x="2176272" y="72009"/>
                </a:lnTo>
                <a:lnTo>
                  <a:pt x="2279904" y="72136"/>
                </a:lnTo>
                <a:lnTo>
                  <a:pt x="2279904" y="46227"/>
                </a:lnTo>
                <a:lnTo>
                  <a:pt x="2176272" y="46100"/>
                </a:lnTo>
                <a:close/>
              </a:path>
              <a:path w="6054725" h="120650">
                <a:moveTo>
                  <a:pt x="2461260" y="46227"/>
                </a:moveTo>
                <a:lnTo>
                  <a:pt x="2357628" y="46227"/>
                </a:lnTo>
                <a:lnTo>
                  <a:pt x="2357628" y="72136"/>
                </a:lnTo>
                <a:lnTo>
                  <a:pt x="2461260" y="72136"/>
                </a:lnTo>
                <a:lnTo>
                  <a:pt x="2461260" y="46227"/>
                </a:lnTo>
                <a:close/>
              </a:path>
              <a:path w="6054725" h="120650">
                <a:moveTo>
                  <a:pt x="2642616" y="46227"/>
                </a:moveTo>
                <a:lnTo>
                  <a:pt x="2538984" y="46227"/>
                </a:lnTo>
                <a:lnTo>
                  <a:pt x="2538984" y="72136"/>
                </a:lnTo>
                <a:lnTo>
                  <a:pt x="2642616" y="72136"/>
                </a:lnTo>
                <a:lnTo>
                  <a:pt x="2642616" y="46227"/>
                </a:lnTo>
                <a:close/>
              </a:path>
              <a:path w="6054725" h="120650">
                <a:moveTo>
                  <a:pt x="2823972" y="46354"/>
                </a:moveTo>
                <a:lnTo>
                  <a:pt x="2720340" y="46354"/>
                </a:lnTo>
                <a:lnTo>
                  <a:pt x="2720340" y="72262"/>
                </a:lnTo>
                <a:lnTo>
                  <a:pt x="2823972" y="72262"/>
                </a:lnTo>
                <a:lnTo>
                  <a:pt x="2823972" y="46354"/>
                </a:lnTo>
                <a:close/>
              </a:path>
              <a:path w="6054725" h="120650">
                <a:moveTo>
                  <a:pt x="3005328" y="46354"/>
                </a:moveTo>
                <a:lnTo>
                  <a:pt x="2901696" y="46354"/>
                </a:lnTo>
                <a:lnTo>
                  <a:pt x="2901696" y="72262"/>
                </a:lnTo>
                <a:lnTo>
                  <a:pt x="3005328" y="72262"/>
                </a:lnTo>
                <a:lnTo>
                  <a:pt x="3005328" y="46354"/>
                </a:lnTo>
                <a:close/>
              </a:path>
              <a:path w="6054725" h="120650">
                <a:moveTo>
                  <a:pt x="3083052" y="46354"/>
                </a:moveTo>
                <a:lnTo>
                  <a:pt x="3083052" y="72262"/>
                </a:lnTo>
                <a:lnTo>
                  <a:pt x="3186684" y="72389"/>
                </a:lnTo>
                <a:lnTo>
                  <a:pt x="3186684" y="46482"/>
                </a:lnTo>
                <a:lnTo>
                  <a:pt x="3083052" y="46354"/>
                </a:lnTo>
                <a:close/>
              </a:path>
              <a:path w="6054725" h="120650">
                <a:moveTo>
                  <a:pt x="3368040" y="46482"/>
                </a:moveTo>
                <a:lnTo>
                  <a:pt x="3264407" y="46482"/>
                </a:lnTo>
                <a:lnTo>
                  <a:pt x="3264407" y="72389"/>
                </a:lnTo>
                <a:lnTo>
                  <a:pt x="3368040" y="72389"/>
                </a:lnTo>
                <a:lnTo>
                  <a:pt x="3368040" y="46482"/>
                </a:lnTo>
                <a:close/>
              </a:path>
              <a:path w="6054725" h="120650">
                <a:moveTo>
                  <a:pt x="3549396" y="46482"/>
                </a:moveTo>
                <a:lnTo>
                  <a:pt x="3445764" y="46482"/>
                </a:lnTo>
                <a:lnTo>
                  <a:pt x="3445764" y="72389"/>
                </a:lnTo>
                <a:lnTo>
                  <a:pt x="3549396" y="72389"/>
                </a:lnTo>
                <a:lnTo>
                  <a:pt x="3549396" y="46482"/>
                </a:lnTo>
                <a:close/>
              </a:path>
              <a:path w="6054725" h="120650">
                <a:moveTo>
                  <a:pt x="3627119" y="46482"/>
                </a:moveTo>
                <a:lnTo>
                  <a:pt x="3627119" y="72389"/>
                </a:lnTo>
                <a:lnTo>
                  <a:pt x="3730752" y="72516"/>
                </a:lnTo>
                <a:lnTo>
                  <a:pt x="3730752" y="46609"/>
                </a:lnTo>
                <a:lnTo>
                  <a:pt x="3627119" y="46482"/>
                </a:lnTo>
                <a:close/>
              </a:path>
              <a:path w="6054725" h="120650">
                <a:moveTo>
                  <a:pt x="3912107" y="46609"/>
                </a:moveTo>
                <a:lnTo>
                  <a:pt x="3808476" y="46609"/>
                </a:lnTo>
                <a:lnTo>
                  <a:pt x="3808476" y="72516"/>
                </a:lnTo>
                <a:lnTo>
                  <a:pt x="3912107" y="72516"/>
                </a:lnTo>
                <a:lnTo>
                  <a:pt x="3912107" y="46609"/>
                </a:lnTo>
                <a:close/>
              </a:path>
              <a:path w="6054725" h="120650">
                <a:moveTo>
                  <a:pt x="4093464" y="46609"/>
                </a:moveTo>
                <a:lnTo>
                  <a:pt x="3989831" y="46609"/>
                </a:lnTo>
                <a:lnTo>
                  <a:pt x="3989831" y="72516"/>
                </a:lnTo>
                <a:lnTo>
                  <a:pt x="4093464" y="72516"/>
                </a:lnTo>
                <a:lnTo>
                  <a:pt x="4093464" y="46609"/>
                </a:lnTo>
                <a:close/>
              </a:path>
              <a:path w="6054725" h="120650">
                <a:moveTo>
                  <a:pt x="4274820" y="46736"/>
                </a:moveTo>
                <a:lnTo>
                  <a:pt x="4171188" y="46736"/>
                </a:lnTo>
                <a:lnTo>
                  <a:pt x="4171188" y="72644"/>
                </a:lnTo>
                <a:lnTo>
                  <a:pt x="4274820" y="72644"/>
                </a:lnTo>
                <a:lnTo>
                  <a:pt x="4274820" y="46736"/>
                </a:lnTo>
                <a:close/>
              </a:path>
              <a:path w="6054725" h="120650">
                <a:moveTo>
                  <a:pt x="4456176" y="46736"/>
                </a:moveTo>
                <a:lnTo>
                  <a:pt x="4352544" y="46736"/>
                </a:lnTo>
                <a:lnTo>
                  <a:pt x="4352544" y="72644"/>
                </a:lnTo>
                <a:lnTo>
                  <a:pt x="4456176" y="72644"/>
                </a:lnTo>
                <a:lnTo>
                  <a:pt x="4456176" y="46736"/>
                </a:lnTo>
                <a:close/>
              </a:path>
              <a:path w="6054725" h="120650">
                <a:moveTo>
                  <a:pt x="4533900" y="46736"/>
                </a:moveTo>
                <a:lnTo>
                  <a:pt x="4533900" y="72644"/>
                </a:lnTo>
                <a:lnTo>
                  <a:pt x="4637532" y="72771"/>
                </a:lnTo>
                <a:lnTo>
                  <a:pt x="4637532" y="46862"/>
                </a:lnTo>
                <a:lnTo>
                  <a:pt x="4533900" y="46736"/>
                </a:lnTo>
                <a:close/>
              </a:path>
              <a:path w="6054725" h="120650">
                <a:moveTo>
                  <a:pt x="4818888" y="46862"/>
                </a:moveTo>
                <a:lnTo>
                  <a:pt x="4715256" y="46862"/>
                </a:lnTo>
                <a:lnTo>
                  <a:pt x="4715256" y="72771"/>
                </a:lnTo>
                <a:lnTo>
                  <a:pt x="4818888" y="72771"/>
                </a:lnTo>
                <a:lnTo>
                  <a:pt x="4818888" y="46862"/>
                </a:lnTo>
                <a:close/>
              </a:path>
              <a:path w="6054725" h="120650">
                <a:moveTo>
                  <a:pt x="5000244" y="46862"/>
                </a:moveTo>
                <a:lnTo>
                  <a:pt x="4896612" y="46862"/>
                </a:lnTo>
                <a:lnTo>
                  <a:pt x="4896612" y="72771"/>
                </a:lnTo>
                <a:lnTo>
                  <a:pt x="5000244" y="72771"/>
                </a:lnTo>
                <a:lnTo>
                  <a:pt x="5000244" y="46862"/>
                </a:lnTo>
                <a:close/>
              </a:path>
              <a:path w="6054725" h="120650">
                <a:moveTo>
                  <a:pt x="5077968" y="46862"/>
                </a:moveTo>
                <a:lnTo>
                  <a:pt x="5077968" y="72771"/>
                </a:lnTo>
                <a:lnTo>
                  <a:pt x="5181600" y="72898"/>
                </a:lnTo>
                <a:lnTo>
                  <a:pt x="5181600" y="46989"/>
                </a:lnTo>
                <a:lnTo>
                  <a:pt x="5077968" y="46862"/>
                </a:lnTo>
                <a:close/>
              </a:path>
              <a:path w="6054725" h="120650">
                <a:moveTo>
                  <a:pt x="5362956" y="46989"/>
                </a:moveTo>
                <a:lnTo>
                  <a:pt x="5259324" y="46989"/>
                </a:lnTo>
                <a:lnTo>
                  <a:pt x="5259324" y="72898"/>
                </a:lnTo>
                <a:lnTo>
                  <a:pt x="5362956" y="72898"/>
                </a:lnTo>
                <a:lnTo>
                  <a:pt x="5362956" y="46989"/>
                </a:lnTo>
                <a:close/>
              </a:path>
              <a:path w="6054725" h="120650">
                <a:moveTo>
                  <a:pt x="5544311" y="46989"/>
                </a:moveTo>
                <a:lnTo>
                  <a:pt x="5440680" y="46989"/>
                </a:lnTo>
                <a:lnTo>
                  <a:pt x="5440680" y="72898"/>
                </a:lnTo>
                <a:lnTo>
                  <a:pt x="5544311" y="72898"/>
                </a:lnTo>
                <a:lnTo>
                  <a:pt x="5544311" y="46989"/>
                </a:lnTo>
                <a:close/>
              </a:path>
              <a:path w="6054725" h="120650">
                <a:moveTo>
                  <a:pt x="5725668" y="47116"/>
                </a:moveTo>
                <a:lnTo>
                  <a:pt x="5622035" y="47116"/>
                </a:lnTo>
                <a:lnTo>
                  <a:pt x="5622035" y="73025"/>
                </a:lnTo>
                <a:lnTo>
                  <a:pt x="5725668" y="73025"/>
                </a:lnTo>
                <a:lnTo>
                  <a:pt x="5725668" y="47116"/>
                </a:lnTo>
                <a:close/>
              </a:path>
              <a:path w="6054725" h="120650">
                <a:moveTo>
                  <a:pt x="5907024" y="47116"/>
                </a:moveTo>
                <a:lnTo>
                  <a:pt x="5803392" y="47116"/>
                </a:lnTo>
                <a:lnTo>
                  <a:pt x="5803392" y="73025"/>
                </a:lnTo>
                <a:lnTo>
                  <a:pt x="5907024" y="73025"/>
                </a:lnTo>
                <a:lnTo>
                  <a:pt x="5907024" y="47116"/>
                </a:lnTo>
                <a:close/>
              </a:path>
              <a:path w="6054725" h="120650">
                <a:moveTo>
                  <a:pt x="5984748" y="70971"/>
                </a:moveTo>
                <a:lnTo>
                  <a:pt x="5938647" y="97916"/>
                </a:lnTo>
                <a:lnTo>
                  <a:pt x="5936487" y="105790"/>
                </a:lnTo>
                <a:lnTo>
                  <a:pt x="5940171" y="112013"/>
                </a:lnTo>
                <a:lnTo>
                  <a:pt x="5943727" y="118110"/>
                </a:lnTo>
                <a:lnTo>
                  <a:pt x="5951728" y="120269"/>
                </a:lnTo>
                <a:lnTo>
                  <a:pt x="5957824" y="116586"/>
                </a:lnTo>
                <a:lnTo>
                  <a:pt x="6032513" y="73025"/>
                </a:lnTo>
                <a:lnTo>
                  <a:pt x="5984748" y="73025"/>
                </a:lnTo>
                <a:lnTo>
                  <a:pt x="5984748" y="70971"/>
                </a:lnTo>
                <a:close/>
              </a:path>
              <a:path w="6054725" h="120650">
                <a:moveTo>
                  <a:pt x="6003353" y="60118"/>
                </a:moveTo>
                <a:lnTo>
                  <a:pt x="5984748" y="70971"/>
                </a:lnTo>
                <a:lnTo>
                  <a:pt x="5984748" y="73025"/>
                </a:lnTo>
                <a:lnTo>
                  <a:pt x="6029198" y="73025"/>
                </a:lnTo>
                <a:lnTo>
                  <a:pt x="6029198" y="71374"/>
                </a:lnTo>
                <a:lnTo>
                  <a:pt x="6022594" y="71374"/>
                </a:lnTo>
                <a:lnTo>
                  <a:pt x="6003353" y="60118"/>
                </a:lnTo>
                <a:close/>
              </a:path>
              <a:path w="6054725" h="120650">
                <a:moveTo>
                  <a:pt x="6032543" y="47116"/>
                </a:moveTo>
                <a:lnTo>
                  <a:pt x="6029198" y="47116"/>
                </a:lnTo>
                <a:lnTo>
                  <a:pt x="6029198" y="73025"/>
                </a:lnTo>
                <a:lnTo>
                  <a:pt x="6032513" y="73025"/>
                </a:lnTo>
                <a:lnTo>
                  <a:pt x="6054725" y="60071"/>
                </a:lnTo>
                <a:lnTo>
                  <a:pt x="6032543" y="47116"/>
                </a:lnTo>
                <a:close/>
              </a:path>
              <a:path w="6054725" h="120650">
                <a:moveTo>
                  <a:pt x="6022594" y="48895"/>
                </a:moveTo>
                <a:lnTo>
                  <a:pt x="6003353" y="60118"/>
                </a:lnTo>
                <a:lnTo>
                  <a:pt x="6022594" y="71374"/>
                </a:lnTo>
                <a:lnTo>
                  <a:pt x="6022594" y="48895"/>
                </a:lnTo>
                <a:close/>
              </a:path>
              <a:path w="6054725" h="120650">
                <a:moveTo>
                  <a:pt x="6029198" y="48895"/>
                </a:moveTo>
                <a:lnTo>
                  <a:pt x="6022594" y="48895"/>
                </a:lnTo>
                <a:lnTo>
                  <a:pt x="6022594" y="71374"/>
                </a:lnTo>
                <a:lnTo>
                  <a:pt x="6029198" y="71374"/>
                </a:lnTo>
                <a:lnTo>
                  <a:pt x="6029198" y="48895"/>
                </a:lnTo>
                <a:close/>
              </a:path>
              <a:path w="6054725" h="120650">
                <a:moveTo>
                  <a:pt x="5984748" y="49235"/>
                </a:moveTo>
                <a:lnTo>
                  <a:pt x="5984748" y="70971"/>
                </a:lnTo>
                <a:lnTo>
                  <a:pt x="6003353" y="60118"/>
                </a:lnTo>
                <a:lnTo>
                  <a:pt x="5984748" y="49235"/>
                </a:lnTo>
                <a:close/>
              </a:path>
              <a:path w="6054725" h="120650">
                <a:moveTo>
                  <a:pt x="6029198" y="47116"/>
                </a:moveTo>
                <a:lnTo>
                  <a:pt x="5984748" y="47116"/>
                </a:lnTo>
                <a:lnTo>
                  <a:pt x="5984748" y="49235"/>
                </a:lnTo>
                <a:lnTo>
                  <a:pt x="6003353" y="60118"/>
                </a:lnTo>
                <a:lnTo>
                  <a:pt x="6022594" y="48895"/>
                </a:lnTo>
                <a:lnTo>
                  <a:pt x="6029198" y="48895"/>
                </a:lnTo>
                <a:lnTo>
                  <a:pt x="6029198" y="47116"/>
                </a:lnTo>
                <a:close/>
              </a:path>
              <a:path w="6054725" h="120650">
                <a:moveTo>
                  <a:pt x="5951728" y="0"/>
                </a:moveTo>
                <a:lnTo>
                  <a:pt x="5943727" y="2032"/>
                </a:lnTo>
                <a:lnTo>
                  <a:pt x="5936615" y="14477"/>
                </a:lnTo>
                <a:lnTo>
                  <a:pt x="5938647" y="22351"/>
                </a:lnTo>
                <a:lnTo>
                  <a:pt x="5944870" y="25908"/>
                </a:lnTo>
                <a:lnTo>
                  <a:pt x="5984748" y="49235"/>
                </a:lnTo>
                <a:lnTo>
                  <a:pt x="5984748" y="47116"/>
                </a:lnTo>
                <a:lnTo>
                  <a:pt x="6032543" y="47116"/>
                </a:lnTo>
                <a:lnTo>
                  <a:pt x="5957951" y="3556"/>
                </a:lnTo>
                <a:lnTo>
                  <a:pt x="5951728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671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Security Issues: CIA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309" y="1825625"/>
            <a:ext cx="11710219" cy="4840646"/>
          </a:xfrm>
        </p:spPr>
        <p:txBody>
          <a:bodyPr/>
          <a:lstStyle/>
          <a:p>
            <a:r>
              <a:rPr lang="en-US" i="1" dirty="0" smtClean="0"/>
              <a:t>Confidentiality</a:t>
            </a:r>
            <a:r>
              <a:rPr lang="en-US" dirty="0" smtClean="0"/>
              <a:t>: no requirement in any of the layers. If you need confidentiality, you need protocols that support encryption, like </a:t>
            </a:r>
            <a:r>
              <a:rPr lang="en-US" i="1" dirty="0" smtClean="0"/>
              <a:t>HTTPS</a:t>
            </a:r>
            <a:r>
              <a:rPr lang="en-US" dirty="0" smtClean="0"/>
              <a:t> and </a:t>
            </a:r>
            <a:r>
              <a:rPr lang="en-US" i="1" dirty="0" smtClean="0"/>
              <a:t>IPsec</a:t>
            </a:r>
          </a:p>
          <a:p>
            <a:r>
              <a:rPr lang="en-US" i="1" dirty="0" smtClean="0"/>
              <a:t>Integrity</a:t>
            </a:r>
            <a:r>
              <a:rPr lang="en-US" dirty="0" smtClean="0"/>
              <a:t>: support for basic </a:t>
            </a:r>
            <a:r>
              <a:rPr lang="en-US" i="1" dirty="0" smtClean="0"/>
              <a:t>checksums</a:t>
            </a:r>
            <a:r>
              <a:rPr lang="en-US" dirty="0" smtClean="0"/>
              <a:t>. Can detect small changes, but not cryptographically secure</a:t>
            </a:r>
          </a:p>
          <a:p>
            <a:r>
              <a:rPr lang="en-US" i="1" dirty="0" smtClean="0"/>
              <a:t>Availability: </a:t>
            </a:r>
            <a:r>
              <a:rPr lang="en-US" dirty="0" smtClean="0"/>
              <a:t>internet is designed to tolerate failure of routers and hosts, but cannot make strong guarantees, especially in the case of DDoS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7652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Checksum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39" y="1825625"/>
            <a:ext cx="11720051" cy="4860310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echnique to check if data has been altered</a:t>
            </a:r>
          </a:p>
          <a:p>
            <a:r>
              <a:rPr lang="en-US" dirty="0" smtClean="0"/>
              <a:t>This could happen due to errors at physical layer, or if hacker altering messages</a:t>
            </a:r>
          </a:p>
          <a:p>
            <a:r>
              <a:rPr lang="en-US" dirty="0" smtClean="0"/>
              <a:t>Simple checksum: add one extra bit, checking if in the data the number of 1s is even or odd</a:t>
            </a:r>
          </a:p>
          <a:p>
            <a:r>
              <a:rPr lang="en-US" dirty="0" smtClean="0"/>
              <a:t>Receiver of message will check if checksum is correct or not</a:t>
            </a:r>
          </a:p>
          <a:p>
            <a:r>
              <a:rPr lang="en-US" dirty="0" smtClean="0"/>
              <a:t>In this latter case, message has been altered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7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368" y="0"/>
            <a:ext cx="10515600" cy="1325563"/>
          </a:xfrm>
        </p:spPr>
        <p:txBody>
          <a:bodyPr/>
          <a:lstStyle/>
          <a:p>
            <a:r>
              <a:rPr lang="en-US" dirty="0" smtClean="0"/>
              <a:t>Checksum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316" y="1163847"/>
            <a:ext cx="11680722" cy="148988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simple checksum (0 if even number of 1s, 1 otherwise) will only detect differences of 1 single bit change</a:t>
            </a:r>
          </a:p>
          <a:p>
            <a:r>
              <a:rPr lang="en-US" dirty="0" smtClean="0"/>
              <a:t>Tradeoff: message is now 1 bit longer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68978"/>
              </p:ext>
            </p:extLst>
          </p:nvPr>
        </p:nvGraphicFramePr>
        <p:xfrm>
          <a:off x="455649" y="5060494"/>
          <a:ext cx="384195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363782"/>
              </p:ext>
            </p:extLst>
          </p:nvPr>
        </p:nvGraphicFramePr>
        <p:xfrm>
          <a:off x="6547375" y="5965174"/>
          <a:ext cx="384195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486810"/>
              </p:ext>
            </p:extLst>
          </p:nvPr>
        </p:nvGraphicFramePr>
        <p:xfrm>
          <a:off x="6547375" y="4155209"/>
          <a:ext cx="384195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5649" y="4442536"/>
            <a:ext cx="2679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Sender: checksum 0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481916" y="2810020"/>
            <a:ext cx="4687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Receiver: 1 wrong bit, can detect, as checksum would had been 1 if correct, and not 0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481916" y="5368301"/>
            <a:ext cx="4445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Receiver: cannot detect 2 changes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445863" y="4442536"/>
            <a:ext cx="1964769" cy="691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434348" y="5578654"/>
            <a:ext cx="1976284" cy="645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45863" y="3842371"/>
            <a:ext cx="1823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Transmission errors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767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Security Issues</a:t>
            </a:r>
            <a:r>
              <a:rPr lang="en-US" dirty="0" smtClean="0"/>
              <a:t>: AAA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477" y="1825625"/>
            <a:ext cx="11769213" cy="4909472"/>
          </a:xfrm>
        </p:spPr>
        <p:txBody>
          <a:bodyPr/>
          <a:lstStyle/>
          <a:p>
            <a:r>
              <a:rPr lang="en-US" i="1" dirty="0" smtClean="0"/>
              <a:t>Assurance</a:t>
            </a:r>
            <a:r>
              <a:rPr lang="en-US" dirty="0" smtClean="0"/>
              <a:t>: usually packets are allowed to be sent between 2 nodes. Preventing it has to be done explicitly, </a:t>
            </a:r>
            <a:r>
              <a:rPr lang="en-US" dirty="0" err="1" smtClean="0"/>
              <a:t>eg</a:t>
            </a:r>
            <a:r>
              <a:rPr lang="en-US" dirty="0" smtClean="0"/>
              <a:t> a firewall in a local network </a:t>
            </a:r>
          </a:p>
          <a:p>
            <a:r>
              <a:rPr lang="en-US" i="1" dirty="0" smtClean="0"/>
              <a:t>Authenticity</a:t>
            </a:r>
            <a:r>
              <a:rPr lang="en-US" dirty="0" smtClean="0"/>
              <a:t>: on internet protocol, no concept of </a:t>
            </a:r>
            <a:r>
              <a:rPr lang="en-US" i="1" dirty="0" smtClean="0"/>
              <a:t>users</a:t>
            </a:r>
            <a:r>
              <a:rPr lang="en-US" dirty="0" smtClean="0"/>
              <a:t>, as communications are between computers, not people. If needed authenticity, have to handle it at application layer</a:t>
            </a:r>
          </a:p>
          <a:p>
            <a:r>
              <a:rPr lang="en-US" i="1" dirty="0" smtClean="0"/>
              <a:t>Anonymity</a:t>
            </a:r>
            <a:r>
              <a:rPr lang="en-US" dirty="0" smtClean="0"/>
              <a:t>: built-in anonymity, as no concept of users. Agencies tracking users need to correlate with other source of info, like credit cards and mobile subscriptions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98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Layer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8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445" y="1825625"/>
            <a:ext cx="10852355" cy="4693162"/>
          </a:xfrm>
        </p:spPr>
        <p:txBody>
          <a:bodyPr/>
          <a:lstStyle/>
          <a:p>
            <a:r>
              <a:rPr lang="en-US" dirty="0" smtClean="0"/>
              <a:t>A Link Layer protocol, standardized as IEEE 802.3</a:t>
            </a:r>
          </a:p>
          <a:p>
            <a:r>
              <a:rPr lang="en-US" dirty="0" smtClean="0"/>
              <a:t>Communications on cables</a:t>
            </a:r>
          </a:p>
          <a:p>
            <a:r>
              <a:rPr lang="en-US" dirty="0" smtClean="0"/>
              <a:t>Physical transmission: frames (</a:t>
            </a:r>
            <a:r>
              <a:rPr lang="en-US" dirty="0" err="1" smtClean="0"/>
              <a:t>ie</a:t>
            </a:r>
            <a:r>
              <a:rPr lang="en-US" dirty="0" smtClean="0"/>
              <a:t> messages) sent as electrical impulses</a:t>
            </a:r>
          </a:p>
          <a:p>
            <a:r>
              <a:rPr lang="en-US" dirty="0" smtClean="0"/>
              <a:t>If collisions (two machine sending impulses at same time), they will resend after a random amount of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8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Hubs and Switches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477" y="1825624"/>
            <a:ext cx="6636775" cy="481897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Hardware components</a:t>
            </a:r>
          </a:p>
          <a:p>
            <a:r>
              <a:rPr lang="en-US" i="1" dirty="0" smtClean="0"/>
              <a:t>Hub</a:t>
            </a:r>
            <a:r>
              <a:rPr lang="en-US" dirty="0" smtClean="0"/>
              <a:t>: does </a:t>
            </a:r>
            <a:r>
              <a:rPr lang="en-US" i="1" dirty="0" smtClean="0"/>
              <a:t>broadcast</a:t>
            </a:r>
            <a:r>
              <a:rPr lang="en-US" dirty="0" smtClean="0"/>
              <a:t> of all incoming electrical impulses, </a:t>
            </a:r>
            <a:r>
              <a:rPr lang="en-US" dirty="0" err="1" smtClean="0"/>
              <a:t>ie</a:t>
            </a:r>
            <a:r>
              <a:rPr lang="en-US" dirty="0" smtClean="0"/>
              <a:t> the frame packets</a:t>
            </a:r>
          </a:p>
          <a:p>
            <a:r>
              <a:rPr lang="en-US" i="1" dirty="0" smtClean="0"/>
              <a:t>Switch</a:t>
            </a:r>
            <a:r>
              <a:rPr lang="en-US" dirty="0" smtClean="0"/>
              <a:t>: start with broadcast, but, once learned the MAC addresses, only send frames to the right route</a:t>
            </a:r>
          </a:p>
          <a:p>
            <a:r>
              <a:rPr lang="en-US" dirty="0" smtClean="0"/>
              <a:t>Nowadays, </a:t>
            </a:r>
            <a:r>
              <a:rPr lang="en-US" i="1" dirty="0" smtClean="0"/>
              <a:t>Switches</a:t>
            </a:r>
            <a:r>
              <a:rPr lang="en-US" dirty="0" smtClean="0"/>
              <a:t> are used and not so many </a:t>
            </a:r>
            <a:r>
              <a:rPr lang="en-US" i="1" dirty="0" smtClean="0"/>
              <a:t>Hubs, </a:t>
            </a:r>
            <a:r>
              <a:rPr lang="en-US" dirty="0" smtClean="0"/>
              <a:t>as more efficient and not so expensive anymore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60000">
            <a:off x="7037745" y="2015613"/>
            <a:ext cx="4880245" cy="45867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073" y="1641527"/>
            <a:ext cx="1051588" cy="8728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073" y="6060767"/>
            <a:ext cx="1063113" cy="7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2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23" y="365125"/>
            <a:ext cx="11995354" cy="1325563"/>
          </a:xfrm>
        </p:spPr>
        <p:txBody>
          <a:bodyPr>
            <a:normAutofit fontScale="90000"/>
          </a:bodyPr>
          <a:lstStyle/>
          <a:p>
            <a:r>
              <a:rPr lang="en-US"/>
              <a:t>Media Access Control </a:t>
            </a:r>
            <a:r>
              <a:rPr lang="en-US" smtClean="0"/>
              <a:t>(MAC) </a:t>
            </a:r>
            <a:r>
              <a:rPr lang="en-US" dirty="0" smtClean="0"/>
              <a:t>Addresses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4968" y="1825625"/>
                <a:ext cx="11661058" cy="486031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i="1" dirty="0" smtClean="0"/>
                  <a:t>48-bit identifier</a:t>
                </a:r>
                <a:r>
                  <a:rPr lang="en-US" dirty="0" smtClean="0"/>
                  <a:t>, usually represented with 6-pairs of hexadecimal digits, </a:t>
                </a:r>
                <a:r>
                  <a:rPr lang="en-US" dirty="0" err="1" smtClean="0"/>
                  <a:t>eg</a:t>
                </a:r>
                <a:r>
                  <a:rPr lang="en-US" dirty="0" smtClean="0"/>
                  <a:t>. 00:16:B7:29:E4:7D</a:t>
                </a:r>
              </a:p>
              <a:p>
                <a:pPr lvl="1"/>
                <a:r>
                  <a:rPr lang="en-US" dirty="0" smtClean="0"/>
                  <a:t>recall, hexadecimal is 0-9-A-F, so 16 values, using 4 bits</a:t>
                </a:r>
              </a:p>
              <a:p>
                <a:pPr lvl="1"/>
                <a:r>
                  <a:rPr lang="en-US" dirty="0" smtClean="0"/>
                  <a:t>6 pairs is 12 digits, so 6 * 2 * 4 = 48 bits / 6 bytes</a:t>
                </a:r>
              </a:p>
              <a:p>
                <a:r>
                  <a:rPr lang="en-US" dirty="0" smtClean="0"/>
                  <a:t>Associated with physical device</a:t>
                </a:r>
              </a:p>
              <a:p>
                <a:r>
                  <a:rPr lang="en-US" dirty="0" smtClean="0"/>
                  <a:t>First 24 bits represent the manufacturer (</a:t>
                </a:r>
                <a:r>
                  <a:rPr lang="en-US" dirty="0" err="1" smtClean="0"/>
                  <a:t>eg</a:t>
                </a:r>
                <a:r>
                  <a:rPr lang="en-US" dirty="0" smtClean="0"/>
                  <a:t> Asus) and sometime the specific model</a:t>
                </a:r>
              </a:p>
              <a:p>
                <a:r>
                  <a:rPr lang="en-US" dirty="0" smtClean="0"/>
                  <a:t>Remaining 24 bits are for identifier of the actual device instance </a:t>
                </a:r>
              </a:p>
              <a:p>
                <a:r>
                  <a:rPr lang="en-US" dirty="0" smtClean="0"/>
                  <a:t>Note: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=16</m:t>
                    </m:r>
                  </m:oMath>
                </a14:m>
                <a:r>
                  <a:rPr lang="en-US" dirty="0" smtClean="0"/>
                  <a:t> millions. Even if manufacturer starts to reuse MAC addresses, extremely unlikely to have two different devices on same local network with same MAC address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968" y="1825625"/>
                <a:ext cx="11661058" cy="4860310"/>
              </a:xfrm>
              <a:blipFill>
                <a:blip r:embed="rId2"/>
                <a:stretch>
                  <a:fillRect l="-1255" t="-4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84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8" y="1825625"/>
            <a:ext cx="7250588" cy="4351338"/>
          </a:xfrm>
        </p:spPr>
        <p:txBody>
          <a:bodyPr/>
          <a:lstStyle/>
          <a:p>
            <a:r>
              <a:rPr lang="en-US" dirty="0" smtClean="0"/>
              <a:t>Understand how computers can communicate over a network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using browser to visit web pages</a:t>
            </a:r>
          </a:p>
          <a:p>
            <a:r>
              <a:rPr lang="en-US" dirty="0" smtClean="0"/>
              <a:t>Understand how an attacker can comprise communications over a network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0" y="1825625"/>
            <a:ext cx="4785360" cy="403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9" y="147893"/>
            <a:ext cx="7003026" cy="2514723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 rot="3740250">
            <a:off x="1435511" y="1595717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94641" y="667779"/>
            <a:ext cx="1742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Windows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32" y="1252554"/>
            <a:ext cx="3994219" cy="54339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0508" y="2860645"/>
            <a:ext cx="906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Mac</a:t>
            </a:r>
            <a:endParaRPr lang="en-US" sz="3200" dirty="0"/>
          </a:p>
        </p:txBody>
      </p:sp>
      <p:sp>
        <p:nvSpPr>
          <p:cNvPr id="9" name="Up Arrow 8"/>
          <p:cNvSpPr/>
          <p:nvPr/>
        </p:nvSpPr>
        <p:spPr>
          <a:xfrm rot="18516771">
            <a:off x="10876918" y="5487531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5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Frame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825625"/>
            <a:ext cx="5594555" cy="4771820"/>
          </a:xfrm>
        </p:spPr>
        <p:txBody>
          <a:bodyPr/>
          <a:lstStyle/>
          <a:p>
            <a:r>
              <a:rPr lang="en-US" i="1" dirty="0" smtClean="0"/>
              <a:t>Header</a:t>
            </a:r>
            <a:r>
              <a:rPr lang="en-US" dirty="0" smtClean="0"/>
              <a:t>: </a:t>
            </a:r>
            <a:r>
              <a:rPr lang="en-US" dirty="0" err="1" smtClean="0"/>
              <a:t>eg</a:t>
            </a:r>
            <a:r>
              <a:rPr lang="en-US" dirty="0" smtClean="0"/>
              <a:t>, source and destination MAC addresses</a:t>
            </a:r>
          </a:p>
          <a:p>
            <a:r>
              <a:rPr lang="en-US" i="1" dirty="0" smtClean="0"/>
              <a:t>Payload</a:t>
            </a:r>
            <a:r>
              <a:rPr lang="en-US" dirty="0" smtClean="0"/>
              <a:t>: the actual data, which usually would be a Network Layer packet</a:t>
            </a:r>
          </a:p>
          <a:p>
            <a:r>
              <a:rPr lang="en-US" i="1" dirty="0" smtClean="0"/>
              <a:t>Footer</a:t>
            </a:r>
            <a:r>
              <a:rPr lang="en-US" dirty="0" smtClean="0"/>
              <a:t>: </a:t>
            </a:r>
            <a:r>
              <a:rPr lang="en-US" dirty="0" err="1" smtClean="0"/>
              <a:t>eg</a:t>
            </a:r>
            <a:r>
              <a:rPr lang="en-US" dirty="0" smtClean="0"/>
              <a:t>, a checksum</a:t>
            </a:r>
            <a:endParaRPr lang="en-US" dirty="0"/>
          </a:p>
        </p:txBody>
      </p:sp>
      <p:sp>
        <p:nvSpPr>
          <p:cNvPr id="5" name="object 3"/>
          <p:cNvSpPr/>
          <p:nvPr/>
        </p:nvSpPr>
        <p:spPr>
          <a:xfrm>
            <a:off x="6243483" y="1690688"/>
            <a:ext cx="5445203" cy="5054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Address Resolution Protocol (ARP)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645" y="1825625"/>
            <a:ext cx="11808542" cy="4899640"/>
          </a:xfrm>
        </p:spPr>
        <p:txBody>
          <a:bodyPr/>
          <a:lstStyle/>
          <a:p>
            <a:r>
              <a:rPr lang="en-US" dirty="0" smtClean="0"/>
              <a:t>The Link Layer works with MAC addresses</a:t>
            </a:r>
          </a:p>
          <a:p>
            <a:r>
              <a:rPr lang="en-US" dirty="0" smtClean="0"/>
              <a:t>But messages in the higher layers work with IP addresses</a:t>
            </a:r>
          </a:p>
          <a:p>
            <a:r>
              <a:rPr lang="en-US" dirty="0" smtClean="0"/>
              <a:t>ARP is a protocol to resolve an actual MAC address from the specified IP 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ARP Broadcast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309" y="1825624"/>
            <a:ext cx="11769213" cy="4870143"/>
          </a:xfrm>
        </p:spPr>
        <p:txBody>
          <a:bodyPr/>
          <a:lstStyle/>
          <a:p>
            <a:r>
              <a:rPr lang="en-US" dirty="0" smtClean="0"/>
              <a:t>Assume ARP is used to resolve the MAC address for the IP 192.168.1.105</a:t>
            </a:r>
          </a:p>
          <a:p>
            <a:r>
              <a:rPr lang="en-US" dirty="0" smtClean="0"/>
              <a:t>ARP will send a </a:t>
            </a:r>
            <a:r>
              <a:rPr lang="en-US" i="1" dirty="0" smtClean="0"/>
              <a:t>broadcast</a:t>
            </a:r>
            <a:r>
              <a:rPr lang="en-US" dirty="0" smtClean="0"/>
              <a:t> on the LAN looking like: </a:t>
            </a:r>
            <a:r>
              <a:rPr lang="en-US" i="1" dirty="0" smtClean="0"/>
              <a:t>“Who has the IP address 192.168.1.105?”</a:t>
            </a:r>
            <a:endParaRPr lang="en-US" i="1" dirty="0"/>
          </a:p>
          <a:p>
            <a:r>
              <a:rPr lang="en-US" dirty="0" smtClean="0"/>
              <a:t>All machines on the LAN receives the broadcast, and the one with that IP address will </a:t>
            </a:r>
            <a:r>
              <a:rPr lang="en-US" i="1" dirty="0" smtClean="0"/>
              <a:t>respond</a:t>
            </a:r>
          </a:p>
          <a:p>
            <a:r>
              <a:rPr lang="en-US" dirty="0" smtClean="0"/>
              <a:t>ARP Cache: the mapping can be cached. So once a node finds out who has that IP, does not need to re-ask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81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ARP Spoofing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973" y="1825624"/>
            <a:ext cx="11769213" cy="4889807"/>
          </a:xfrm>
        </p:spPr>
        <p:txBody>
          <a:bodyPr/>
          <a:lstStyle/>
          <a:p>
            <a:r>
              <a:rPr lang="en-US" dirty="0" smtClean="0"/>
              <a:t>Any machine could reply to the ARP broadcast</a:t>
            </a:r>
          </a:p>
          <a:p>
            <a:r>
              <a:rPr lang="en-US" dirty="0" smtClean="0"/>
              <a:t>A malicious machine could lie and tell it is the one representing the requested IP address</a:t>
            </a:r>
          </a:p>
          <a:p>
            <a:r>
              <a:rPr lang="en-US" i="1" dirty="0" smtClean="0"/>
              <a:t>Man-in-the-Middle</a:t>
            </a:r>
            <a:r>
              <a:rPr lang="en-US" dirty="0" smtClean="0"/>
              <a:t> attack: trick Alice and Bob to send their messages to 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2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5"/>
          <p:cNvSpPr/>
          <p:nvPr/>
        </p:nvSpPr>
        <p:spPr>
          <a:xfrm>
            <a:off x="2339853" y="1953423"/>
            <a:ext cx="754380" cy="0"/>
          </a:xfrm>
          <a:custGeom>
            <a:avLst/>
            <a:gdLst/>
            <a:ahLst/>
            <a:cxnLst/>
            <a:rect l="l" t="t" r="r" b="b"/>
            <a:pathLst>
              <a:path w="754380">
                <a:moveTo>
                  <a:pt x="0" y="0"/>
                </a:moveTo>
                <a:lnTo>
                  <a:pt x="754227" y="0"/>
                </a:lnTo>
              </a:path>
            </a:pathLst>
          </a:custGeom>
          <a:ln w="27686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/>
          <p:cNvSpPr/>
          <p:nvPr/>
        </p:nvSpPr>
        <p:spPr>
          <a:xfrm>
            <a:off x="2275400" y="2003335"/>
            <a:ext cx="883285" cy="0"/>
          </a:xfrm>
          <a:custGeom>
            <a:avLst/>
            <a:gdLst/>
            <a:ahLst/>
            <a:cxnLst/>
            <a:rect l="l" t="t" r="r" b="b"/>
            <a:pathLst>
              <a:path w="883285">
                <a:moveTo>
                  <a:pt x="0" y="0"/>
                </a:moveTo>
                <a:lnTo>
                  <a:pt x="883069" y="0"/>
                </a:lnTo>
              </a:path>
            </a:pathLst>
          </a:custGeom>
          <a:ln w="27686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2210935" y="2053245"/>
            <a:ext cx="1012190" cy="0"/>
          </a:xfrm>
          <a:custGeom>
            <a:avLst/>
            <a:gdLst/>
            <a:ahLst/>
            <a:cxnLst/>
            <a:rect l="l" t="t" r="r" b="b"/>
            <a:pathLst>
              <a:path w="1012189">
                <a:moveTo>
                  <a:pt x="0" y="0"/>
                </a:moveTo>
                <a:lnTo>
                  <a:pt x="1012050" y="0"/>
                </a:lnTo>
              </a:path>
            </a:pathLst>
          </a:custGeom>
          <a:ln w="27685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2075540" y="1330107"/>
            <a:ext cx="1205865" cy="775970"/>
          </a:xfrm>
          <a:custGeom>
            <a:avLst/>
            <a:gdLst/>
            <a:ahLst/>
            <a:cxnLst/>
            <a:rect l="l" t="t" r="r" b="b"/>
            <a:pathLst>
              <a:path w="1205864" h="775969">
                <a:moveTo>
                  <a:pt x="1192530" y="770127"/>
                </a:moveTo>
                <a:lnTo>
                  <a:pt x="96723" y="770127"/>
                </a:lnTo>
                <a:lnTo>
                  <a:pt x="103136" y="775715"/>
                </a:lnTo>
                <a:lnTo>
                  <a:pt x="1179703" y="775715"/>
                </a:lnTo>
                <a:lnTo>
                  <a:pt x="1192530" y="770127"/>
                </a:lnTo>
                <a:close/>
              </a:path>
              <a:path w="1205864" h="775969">
                <a:moveTo>
                  <a:pt x="992759" y="581787"/>
                </a:moveTo>
                <a:lnTo>
                  <a:pt x="296519" y="581787"/>
                </a:lnTo>
                <a:lnTo>
                  <a:pt x="170224" y="671703"/>
                </a:lnTo>
                <a:lnTo>
                  <a:pt x="141808" y="692658"/>
                </a:lnTo>
                <a:lnTo>
                  <a:pt x="109613" y="714755"/>
                </a:lnTo>
                <a:lnTo>
                  <a:pt x="96723" y="720343"/>
                </a:lnTo>
                <a:lnTo>
                  <a:pt x="90246" y="731392"/>
                </a:lnTo>
                <a:lnTo>
                  <a:pt x="83820" y="742441"/>
                </a:lnTo>
                <a:lnTo>
                  <a:pt x="77355" y="748029"/>
                </a:lnTo>
                <a:lnTo>
                  <a:pt x="77355" y="764666"/>
                </a:lnTo>
                <a:lnTo>
                  <a:pt x="83820" y="764666"/>
                </a:lnTo>
                <a:lnTo>
                  <a:pt x="90246" y="770127"/>
                </a:lnTo>
                <a:lnTo>
                  <a:pt x="1199007" y="770127"/>
                </a:lnTo>
                <a:lnTo>
                  <a:pt x="1205484" y="764666"/>
                </a:lnTo>
                <a:lnTo>
                  <a:pt x="1205484" y="742441"/>
                </a:lnTo>
                <a:lnTo>
                  <a:pt x="1192530" y="731392"/>
                </a:lnTo>
                <a:lnTo>
                  <a:pt x="1186180" y="720343"/>
                </a:lnTo>
                <a:lnTo>
                  <a:pt x="1173226" y="714755"/>
                </a:lnTo>
                <a:lnTo>
                  <a:pt x="1063625" y="637159"/>
                </a:lnTo>
                <a:lnTo>
                  <a:pt x="992759" y="581787"/>
                </a:lnTo>
                <a:close/>
              </a:path>
              <a:path w="1205864" h="775969">
                <a:moveTo>
                  <a:pt x="257835" y="99695"/>
                </a:moveTo>
                <a:lnTo>
                  <a:pt x="0" y="99695"/>
                </a:lnTo>
                <a:lnTo>
                  <a:pt x="0" y="714755"/>
                </a:lnTo>
                <a:lnTo>
                  <a:pt x="109613" y="714755"/>
                </a:lnTo>
                <a:lnTo>
                  <a:pt x="170224" y="671703"/>
                </a:lnTo>
                <a:lnTo>
                  <a:pt x="232054" y="626110"/>
                </a:lnTo>
                <a:lnTo>
                  <a:pt x="257835" y="609473"/>
                </a:lnTo>
                <a:lnTo>
                  <a:pt x="257835" y="99695"/>
                </a:lnTo>
                <a:close/>
              </a:path>
              <a:path w="1205864" h="775969">
                <a:moveTo>
                  <a:pt x="915416" y="509777"/>
                </a:moveTo>
                <a:lnTo>
                  <a:pt x="425488" y="509777"/>
                </a:lnTo>
                <a:lnTo>
                  <a:pt x="425488" y="581787"/>
                </a:lnTo>
                <a:lnTo>
                  <a:pt x="915416" y="581787"/>
                </a:lnTo>
                <a:lnTo>
                  <a:pt x="915416" y="509777"/>
                </a:lnTo>
                <a:close/>
              </a:path>
              <a:path w="1205864" h="775969">
                <a:moveTo>
                  <a:pt x="1012063" y="0"/>
                </a:moveTo>
                <a:lnTo>
                  <a:pt x="328777" y="0"/>
                </a:lnTo>
                <a:lnTo>
                  <a:pt x="328777" y="509777"/>
                </a:lnTo>
                <a:lnTo>
                  <a:pt x="1012063" y="509777"/>
                </a:lnTo>
                <a:lnTo>
                  <a:pt x="1012063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/>
          <p:cNvSpPr/>
          <p:nvPr/>
        </p:nvSpPr>
        <p:spPr>
          <a:xfrm>
            <a:off x="2501029" y="1413153"/>
            <a:ext cx="490220" cy="343535"/>
          </a:xfrm>
          <a:custGeom>
            <a:avLst/>
            <a:gdLst/>
            <a:ahLst/>
            <a:cxnLst/>
            <a:rect l="l" t="t" r="r" b="b"/>
            <a:pathLst>
              <a:path w="490219" h="343535">
                <a:moveTo>
                  <a:pt x="0" y="343547"/>
                </a:moveTo>
                <a:lnTo>
                  <a:pt x="489889" y="343547"/>
                </a:lnTo>
                <a:lnTo>
                  <a:pt x="489889" y="0"/>
                </a:lnTo>
                <a:lnTo>
                  <a:pt x="0" y="0"/>
                </a:lnTo>
                <a:lnTo>
                  <a:pt x="0" y="343547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/>
          <p:cNvSpPr/>
          <p:nvPr/>
        </p:nvSpPr>
        <p:spPr>
          <a:xfrm>
            <a:off x="2107798" y="1479713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0" y="0"/>
                </a:moveTo>
                <a:lnTo>
                  <a:pt x="193382" y="0"/>
                </a:lnTo>
              </a:path>
            </a:pathLst>
          </a:custGeom>
          <a:ln w="11175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/>
          <p:cNvSpPr/>
          <p:nvPr/>
        </p:nvSpPr>
        <p:spPr>
          <a:xfrm>
            <a:off x="2501029" y="1839885"/>
            <a:ext cx="490220" cy="72390"/>
          </a:xfrm>
          <a:custGeom>
            <a:avLst/>
            <a:gdLst/>
            <a:ahLst/>
            <a:cxnLst/>
            <a:rect l="l" t="t" r="r" b="b"/>
            <a:pathLst>
              <a:path w="490219" h="72389">
                <a:moveTo>
                  <a:pt x="489927" y="0"/>
                </a:moveTo>
                <a:lnTo>
                  <a:pt x="0" y="0"/>
                </a:lnTo>
                <a:lnTo>
                  <a:pt x="0" y="72009"/>
                </a:lnTo>
                <a:lnTo>
                  <a:pt x="489927" y="72009"/>
                </a:lnTo>
                <a:lnTo>
                  <a:pt x="489927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/>
          <p:cNvSpPr/>
          <p:nvPr/>
        </p:nvSpPr>
        <p:spPr>
          <a:xfrm>
            <a:off x="2339853" y="1939581"/>
            <a:ext cx="754380" cy="27940"/>
          </a:xfrm>
          <a:custGeom>
            <a:avLst/>
            <a:gdLst/>
            <a:ahLst/>
            <a:cxnLst/>
            <a:rect l="l" t="t" r="r" b="b"/>
            <a:pathLst>
              <a:path w="754380" h="27939">
                <a:moveTo>
                  <a:pt x="754227" y="27686"/>
                </a:moveTo>
                <a:lnTo>
                  <a:pt x="715492" y="0"/>
                </a:lnTo>
                <a:lnTo>
                  <a:pt x="38671" y="0"/>
                </a:lnTo>
                <a:lnTo>
                  <a:pt x="0" y="27686"/>
                </a:lnTo>
                <a:lnTo>
                  <a:pt x="754227" y="2768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/>
          <p:cNvSpPr/>
          <p:nvPr/>
        </p:nvSpPr>
        <p:spPr>
          <a:xfrm>
            <a:off x="2275400" y="1989491"/>
            <a:ext cx="883285" cy="27940"/>
          </a:xfrm>
          <a:custGeom>
            <a:avLst/>
            <a:gdLst/>
            <a:ahLst/>
            <a:cxnLst/>
            <a:rect l="l" t="t" r="r" b="b"/>
            <a:pathLst>
              <a:path w="883285" h="27939">
                <a:moveTo>
                  <a:pt x="883069" y="27686"/>
                </a:moveTo>
                <a:lnTo>
                  <a:pt x="844461" y="0"/>
                </a:lnTo>
                <a:lnTo>
                  <a:pt x="38671" y="0"/>
                </a:lnTo>
                <a:lnTo>
                  <a:pt x="0" y="27686"/>
                </a:lnTo>
                <a:lnTo>
                  <a:pt x="883069" y="2768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/>
          <p:nvPr/>
        </p:nvSpPr>
        <p:spPr>
          <a:xfrm>
            <a:off x="2210935" y="2039403"/>
            <a:ext cx="1012190" cy="27940"/>
          </a:xfrm>
          <a:custGeom>
            <a:avLst/>
            <a:gdLst/>
            <a:ahLst/>
            <a:cxnLst/>
            <a:rect l="l" t="t" r="r" b="b"/>
            <a:pathLst>
              <a:path w="1012189" h="27939">
                <a:moveTo>
                  <a:pt x="1012050" y="27685"/>
                </a:moveTo>
                <a:lnTo>
                  <a:pt x="973315" y="0"/>
                </a:lnTo>
                <a:lnTo>
                  <a:pt x="38671" y="0"/>
                </a:lnTo>
                <a:lnTo>
                  <a:pt x="0" y="27685"/>
                </a:lnTo>
                <a:lnTo>
                  <a:pt x="1012050" y="2768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/>
          <p:cNvSpPr/>
          <p:nvPr/>
        </p:nvSpPr>
        <p:spPr>
          <a:xfrm>
            <a:off x="2075540" y="1330107"/>
            <a:ext cx="1205865" cy="775970"/>
          </a:xfrm>
          <a:custGeom>
            <a:avLst/>
            <a:gdLst/>
            <a:ahLst/>
            <a:cxnLst/>
            <a:rect l="l" t="t" r="r" b="b"/>
            <a:pathLst>
              <a:path w="1205864" h="775969">
                <a:moveTo>
                  <a:pt x="257835" y="609473"/>
                </a:moveTo>
                <a:lnTo>
                  <a:pt x="296519" y="581787"/>
                </a:lnTo>
                <a:lnTo>
                  <a:pt x="425488" y="581787"/>
                </a:lnTo>
                <a:lnTo>
                  <a:pt x="425488" y="509777"/>
                </a:lnTo>
                <a:lnTo>
                  <a:pt x="328777" y="509777"/>
                </a:lnTo>
                <a:lnTo>
                  <a:pt x="328777" y="0"/>
                </a:lnTo>
                <a:lnTo>
                  <a:pt x="670433" y="0"/>
                </a:lnTo>
                <a:lnTo>
                  <a:pt x="1012063" y="0"/>
                </a:lnTo>
                <a:lnTo>
                  <a:pt x="1012063" y="387858"/>
                </a:lnTo>
                <a:lnTo>
                  <a:pt x="1012063" y="509777"/>
                </a:lnTo>
                <a:lnTo>
                  <a:pt x="915416" y="509777"/>
                </a:lnTo>
                <a:lnTo>
                  <a:pt x="915416" y="581787"/>
                </a:lnTo>
                <a:lnTo>
                  <a:pt x="992759" y="581787"/>
                </a:lnTo>
                <a:lnTo>
                  <a:pt x="1063625" y="637159"/>
                </a:lnTo>
                <a:lnTo>
                  <a:pt x="1173226" y="714755"/>
                </a:lnTo>
                <a:lnTo>
                  <a:pt x="1186180" y="720343"/>
                </a:lnTo>
                <a:lnTo>
                  <a:pt x="1192530" y="731392"/>
                </a:lnTo>
                <a:lnTo>
                  <a:pt x="1205484" y="742441"/>
                </a:lnTo>
                <a:lnTo>
                  <a:pt x="1205484" y="748029"/>
                </a:lnTo>
                <a:lnTo>
                  <a:pt x="1205484" y="753617"/>
                </a:lnTo>
                <a:lnTo>
                  <a:pt x="1205484" y="759078"/>
                </a:lnTo>
                <a:lnTo>
                  <a:pt x="1205484" y="764666"/>
                </a:lnTo>
                <a:lnTo>
                  <a:pt x="1199007" y="770127"/>
                </a:lnTo>
                <a:lnTo>
                  <a:pt x="1192530" y="770127"/>
                </a:lnTo>
                <a:lnTo>
                  <a:pt x="1179703" y="775715"/>
                </a:lnTo>
                <a:lnTo>
                  <a:pt x="1173226" y="775715"/>
                </a:lnTo>
                <a:lnTo>
                  <a:pt x="612394" y="775715"/>
                </a:lnTo>
                <a:lnTo>
                  <a:pt x="116027" y="775715"/>
                </a:lnTo>
                <a:lnTo>
                  <a:pt x="103136" y="775715"/>
                </a:lnTo>
                <a:lnTo>
                  <a:pt x="96723" y="770127"/>
                </a:lnTo>
                <a:lnTo>
                  <a:pt x="90246" y="770127"/>
                </a:lnTo>
                <a:lnTo>
                  <a:pt x="83820" y="764666"/>
                </a:lnTo>
                <a:lnTo>
                  <a:pt x="77355" y="764666"/>
                </a:lnTo>
                <a:lnTo>
                  <a:pt x="77355" y="759078"/>
                </a:lnTo>
                <a:lnTo>
                  <a:pt x="77355" y="753617"/>
                </a:lnTo>
                <a:lnTo>
                  <a:pt x="77355" y="748029"/>
                </a:lnTo>
                <a:lnTo>
                  <a:pt x="83820" y="742441"/>
                </a:lnTo>
                <a:lnTo>
                  <a:pt x="90246" y="731392"/>
                </a:lnTo>
                <a:lnTo>
                  <a:pt x="96723" y="720343"/>
                </a:lnTo>
                <a:lnTo>
                  <a:pt x="109613" y="714755"/>
                </a:lnTo>
                <a:lnTo>
                  <a:pt x="0" y="714755"/>
                </a:lnTo>
                <a:lnTo>
                  <a:pt x="0" y="387858"/>
                </a:lnTo>
                <a:lnTo>
                  <a:pt x="0" y="99695"/>
                </a:lnTo>
                <a:lnTo>
                  <a:pt x="257835" y="99695"/>
                </a:lnTo>
                <a:lnTo>
                  <a:pt x="257835" y="60947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/>
          <p:cNvSpPr/>
          <p:nvPr/>
        </p:nvSpPr>
        <p:spPr>
          <a:xfrm>
            <a:off x="2185154" y="1939581"/>
            <a:ext cx="148590" cy="105410"/>
          </a:xfrm>
          <a:custGeom>
            <a:avLst/>
            <a:gdLst/>
            <a:ahLst/>
            <a:cxnLst/>
            <a:rect l="l" t="t" r="r" b="b"/>
            <a:pathLst>
              <a:path w="148590" h="105410">
                <a:moveTo>
                  <a:pt x="148221" y="0"/>
                </a:moveTo>
                <a:lnTo>
                  <a:pt x="122440" y="16637"/>
                </a:lnTo>
                <a:lnTo>
                  <a:pt x="32194" y="83185"/>
                </a:lnTo>
                <a:lnTo>
                  <a:pt x="0" y="105282"/>
                </a:lnTo>
                <a:lnTo>
                  <a:pt x="148221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/>
          <p:cNvSpPr/>
          <p:nvPr/>
        </p:nvSpPr>
        <p:spPr>
          <a:xfrm>
            <a:off x="2501029" y="1413153"/>
            <a:ext cx="490220" cy="343535"/>
          </a:xfrm>
          <a:custGeom>
            <a:avLst/>
            <a:gdLst/>
            <a:ahLst/>
            <a:cxnLst/>
            <a:rect l="l" t="t" r="r" b="b"/>
            <a:pathLst>
              <a:path w="490219" h="343535">
                <a:moveTo>
                  <a:pt x="0" y="343547"/>
                </a:moveTo>
                <a:lnTo>
                  <a:pt x="489889" y="343547"/>
                </a:lnTo>
                <a:lnTo>
                  <a:pt x="489889" y="0"/>
                </a:lnTo>
                <a:lnTo>
                  <a:pt x="0" y="0"/>
                </a:lnTo>
                <a:lnTo>
                  <a:pt x="0" y="34354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/>
          <p:cNvSpPr/>
          <p:nvPr/>
        </p:nvSpPr>
        <p:spPr>
          <a:xfrm>
            <a:off x="2103226" y="1479713"/>
            <a:ext cx="202565" cy="0"/>
          </a:xfrm>
          <a:custGeom>
            <a:avLst/>
            <a:gdLst/>
            <a:ahLst/>
            <a:cxnLst/>
            <a:rect l="l" t="t" r="r" b="b"/>
            <a:pathLst>
              <a:path w="202565">
                <a:moveTo>
                  <a:pt x="0" y="0"/>
                </a:moveTo>
                <a:lnTo>
                  <a:pt x="202526" y="0"/>
                </a:lnTo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/>
          <p:cNvSpPr/>
          <p:nvPr/>
        </p:nvSpPr>
        <p:spPr>
          <a:xfrm>
            <a:off x="2501029" y="1839885"/>
            <a:ext cx="490220" cy="72390"/>
          </a:xfrm>
          <a:custGeom>
            <a:avLst/>
            <a:gdLst/>
            <a:ahLst/>
            <a:cxnLst/>
            <a:rect l="l" t="t" r="r" b="b"/>
            <a:pathLst>
              <a:path w="490219" h="72389">
                <a:moveTo>
                  <a:pt x="0" y="0"/>
                </a:moveTo>
                <a:lnTo>
                  <a:pt x="489927" y="0"/>
                </a:lnTo>
                <a:lnTo>
                  <a:pt x="489927" y="72009"/>
                </a:lnTo>
                <a:lnTo>
                  <a:pt x="0" y="7200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/>
          <p:cNvSpPr/>
          <p:nvPr/>
        </p:nvSpPr>
        <p:spPr>
          <a:xfrm>
            <a:off x="8767806" y="2026576"/>
            <a:ext cx="753745" cy="0"/>
          </a:xfrm>
          <a:custGeom>
            <a:avLst/>
            <a:gdLst/>
            <a:ahLst/>
            <a:cxnLst/>
            <a:rect l="l" t="t" r="r" b="b"/>
            <a:pathLst>
              <a:path w="753745">
                <a:moveTo>
                  <a:pt x="0" y="0"/>
                </a:moveTo>
                <a:lnTo>
                  <a:pt x="753236" y="0"/>
                </a:lnTo>
              </a:path>
            </a:pathLst>
          </a:custGeom>
          <a:ln w="27686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/>
          <p:cNvSpPr/>
          <p:nvPr/>
        </p:nvSpPr>
        <p:spPr>
          <a:xfrm>
            <a:off x="8703417" y="2076486"/>
            <a:ext cx="882015" cy="0"/>
          </a:xfrm>
          <a:custGeom>
            <a:avLst/>
            <a:gdLst/>
            <a:ahLst/>
            <a:cxnLst/>
            <a:rect l="l" t="t" r="r" b="b"/>
            <a:pathLst>
              <a:path w="882015">
                <a:moveTo>
                  <a:pt x="0" y="0"/>
                </a:moveTo>
                <a:lnTo>
                  <a:pt x="882015" y="0"/>
                </a:lnTo>
              </a:path>
            </a:pathLst>
          </a:custGeom>
          <a:ln w="27686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/>
          <p:cNvSpPr/>
          <p:nvPr/>
        </p:nvSpPr>
        <p:spPr>
          <a:xfrm>
            <a:off x="8639028" y="2126398"/>
            <a:ext cx="1010919" cy="0"/>
          </a:xfrm>
          <a:custGeom>
            <a:avLst/>
            <a:gdLst/>
            <a:ahLst/>
            <a:cxnLst/>
            <a:rect l="l" t="t" r="r" b="b"/>
            <a:pathLst>
              <a:path w="1010920">
                <a:moveTo>
                  <a:pt x="0" y="0"/>
                </a:moveTo>
                <a:lnTo>
                  <a:pt x="1010792" y="0"/>
                </a:lnTo>
              </a:path>
            </a:pathLst>
          </a:custGeom>
          <a:ln w="27686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3"/>
          <p:cNvSpPr/>
          <p:nvPr/>
        </p:nvSpPr>
        <p:spPr>
          <a:xfrm>
            <a:off x="8503772" y="1403260"/>
            <a:ext cx="1203960" cy="775970"/>
          </a:xfrm>
          <a:custGeom>
            <a:avLst/>
            <a:gdLst/>
            <a:ahLst/>
            <a:cxnLst/>
            <a:rect l="l" t="t" r="r" b="b"/>
            <a:pathLst>
              <a:path w="1203959" h="775969">
                <a:moveTo>
                  <a:pt x="1191133" y="770127"/>
                </a:moveTo>
                <a:lnTo>
                  <a:pt x="96647" y="770127"/>
                </a:lnTo>
                <a:lnTo>
                  <a:pt x="102997" y="775715"/>
                </a:lnTo>
                <a:lnTo>
                  <a:pt x="1178178" y="775715"/>
                </a:lnTo>
                <a:lnTo>
                  <a:pt x="1191133" y="770127"/>
                </a:lnTo>
                <a:close/>
              </a:path>
              <a:path w="1203959" h="775969">
                <a:moveTo>
                  <a:pt x="991489" y="581787"/>
                </a:moveTo>
                <a:lnTo>
                  <a:pt x="296164" y="581787"/>
                </a:lnTo>
                <a:lnTo>
                  <a:pt x="169198" y="672293"/>
                </a:lnTo>
                <a:lnTo>
                  <a:pt x="141605" y="692658"/>
                </a:lnTo>
                <a:lnTo>
                  <a:pt x="109474" y="714756"/>
                </a:lnTo>
                <a:lnTo>
                  <a:pt x="96647" y="720344"/>
                </a:lnTo>
                <a:lnTo>
                  <a:pt x="83693" y="742441"/>
                </a:lnTo>
                <a:lnTo>
                  <a:pt x="77216" y="748029"/>
                </a:lnTo>
                <a:lnTo>
                  <a:pt x="77216" y="764666"/>
                </a:lnTo>
                <a:lnTo>
                  <a:pt x="83693" y="764666"/>
                </a:lnTo>
                <a:lnTo>
                  <a:pt x="90170" y="770127"/>
                </a:lnTo>
                <a:lnTo>
                  <a:pt x="1197483" y="770127"/>
                </a:lnTo>
                <a:lnTo>
                  <a:pt x="1203960" y="764666"/>
                </a:lnTo>
                <a:lnTo>
                  <a:pt x="1203960" y="742441"/>
                </a:lnTo>
                <a:lnTo>
                  <a:pt x="1191133" y="731393"/>
                </a:lnTo>
                <a:lnTo>
                  <a:pt x="1184656" y="720344"/>
                </a:lnTo>
                <a:lnTo>
                  <a:pt x="1171702" y="714756"/>
                </a:lnTo>
                <a:lnTo>
                  <a:pt x="1062355" y="637159"/>
                </a:lnTo>
                <a:lnTo>
                  <a:pt x="991489" y="581787"/>
                </a:lnTo>
                <a:close/>
              </a:path>
              <a:path w="1203959" h="775969">
                <a:moveTo>
                  <a:pt x="257556" y="99695"/>
                </a:moveTo>
                <a:lnTo>
                  <a:pt x="0" y="99695"/>
                </a:lnTo>
                <a:lnTo>
                  <a:pt x="0" y="714756"/>
                </a:lnTo>
                <a:lnTo>
                  <a:pt x="109474" y="714756"/>
                </a:lnTo>
                <a:lnTo>
                  <a:pt x="169198" y="672293"/>
                </a:lnTo>
                <a:lnTo>
                  <a:pt x="231775" y="626110"/>
                </a:lnTo>
                <a:lnTo>
                  <a:pt x="257556" y="609473"/>
                </a:lnTo>
                <a:lnTo>
                  <a:pt x="257556" y="99695"/>
                </a:lnTo>
                <a:close/>
              </a:path>
              <a:path w="1203959" h="775969">
                <a:moveTo>
                  <a:pt x="914273" y="509777"/>
                </a:moveTo>
                <a:lnTo>
                  <a:pt x="424942" y="509777"/>
                </a:lnTo>
                <a:lnTo>
                  <a:pt x="424942" y="581787"/>
                </a:lnTo>
                <a:lnTo>
                  <a:pt x="914273" y="581787"/>
                </a:lnTo>
                <a:lnTo>
                  <a:pt x="914273" y="509777"/>
                </a:lnTo>
                <a:close/>
              </a:path>
              <a:path w="1203959" h="775969">
                <a:moveTo>
                  <a:pt x="1010793" y="0"/>
                </a:moveTo>
                <a:lnTo>
                  <a:pt x="328295" y="0"/>
                </a:lnTo>
                <a:lnTo>
                  <a:pt x="328295" y="509777"/>
                </a:lnTo>
                <a:lnTo>
                  <a:pt x="1010793" y="509777"/>
                </a:lnTo>
                <a:lnTo>
                  <a:pt x="1010793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4"/>
          <p:cNvSpPr/>
          <p:nvPr/>
        </p:nvSpPr>
        <p:spPr>
          <a:xfrm>
            <a:off x="8928715" y="1486305"/>
            <a:ext cx="489584" cy="343535"/>
          </a:xfrm>
          <a:custGeom>
            <a:avLst/>
            <a:gdLst/>
            <a:ahLst/>
            <a:cxnLst/>
            <a:rect l="l" t="t" r="r" b="b"/>
            <a:pathLst>
              <a:path w="489584" h="343535">
                <a:moveTo>
                  <a:pt x="0" y="343547"/>
                </a:moveTo>
                <a:lnTo>
                  <a:pt x="489280" y="343547"/>
                </a:lnTo>
                <a:lnTo>
                  <a:pt x="489280" y="0"/>
                </a:lnTo>
                <a:lnTo>
                  <a:pt x="0" y="0"/>
                </a:lnTo>
                <a:lnTo>
                  <a:pt x="0" y="343547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5"/>
          <p:cNvSpPr/>
          <p:nvPr/>
        </p:nvSpPr>
        <p:spPr>
          <a:xfrm>
            <a:off x="8536031" y="1552866"/>
            <a:ext cx="193040" cy="0"/>
          </a:xfrm>
          <a:custGeom>
            <a:avLst/>
            <a:gdLst/>
            <a:ahLst/>
            <a:cxnLst/>
            <a:rect l="l" t="t" r="r" b="b"/>
            <a:pathLst>
              <a:path w="193040">
                <a:moveTo>
                  <a:pt x="0" y="0"/>
                </a:moveTo>
                <a:lnTo>
                  <a:pt x="193039" y="0"/>
                </a:lnTo>
              </a:path>
            </a:pathLst>
          </a:custGeom>
          <a:ln w="11175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/>
          <p:cNvSpPr/>
          <p:nvPr/>
        </p:nvSpPr>
        <p:spPr>
          <a:xfrm>
            <a:off x="8928715" y="1913038"/>
            <a:ext cx="489584" cy="72390"/>
          </a:xfrm>
          <a:custGeom>
            <a:avLst/>
            <a:gdLst/>
            <a:ahLst/>
            <a:cxnLst/>
            <a:rect l="l" t="t" r="r" b="b"/>
            <a:pathLst>
              <a:path w="489584" h="72389">
                <a:moveTo>
                  <a:pt x="489330" y="0"/>
                </a:moveTo>
                <a:lnTo>
                  <a:pt x="0" y="0"/>
                </a:lnTo>
                <a:lnTo>
                  <a:pt x="0" y="72009"/>
                </a:lnTo>
                <a:lnTo>
                  <a:pt x="489330" y="72009"/>
                </a:lnTo>
                <a:lnTo>
                  <a:pt x="48933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/>
          <p:cNvSpPr/>
          <p:nvPr/>
        </p:nvSpPr>
        <p:spPr>
          <a:xfrm>
            <a:off x="8767806" y="2012732"/>
            <a:ext cx="753745" cy="27940"/>
          </a:xfrm>
          <a:custGeom>
            <a:avLst/>
            <a:gdLst/>
            <a:ahLst/>
            <a:cxnLst/>
            <a:rect l="l" t="t" r="r" b="b"/>
            <a:pathLst>
              <a:path w="753745" h="27939">
                <a:moveTo>
                  <a:pt x="753236" y="27686"/>
                </a:moveTo>
                <a:lnTo>
                  <a:pt x="714628" y="0"/>
                </a:lnTo>
                <a:lnTo>
                  <a:pt x="38607" y="0"/>
                </a:lnTo>
                <a:lnTo>
                  <a:pt x="0" y="27686"/>
                </a:lnTo>
                <a:lnTo>
                  <a:pt x="753236" y="2768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8"/>
          <p:cNvSpPr/>
          <p:nvPr/>
        </p:nvSpPr>
        <p:spPr>
          <a:xfrm>
            <a:off x="8703417" y="2062644"/>
            <a:ext cx="882015" cy="27940"/>
          </a:xfrm>
          <a:custGeom>
            <a:avLst/>
            <a:gdLst/>
            <a:ahLst/>
            <a:cxnLst/>
            <a:rect l="l" t="t" r="r" b="b"/>
            <a:pathLst>
              <a:path w="882015" h="27939">
                <a:moveTo>
                  <a:pt x="882015" y="27686"/>
                </a:moveTo>
                <a:lnTo>
                  <a:pt x="843279" y="0"/>
                </a:lnTo>
                <a:lnTo>
                  <a:pt x="38607" y="0"/>
                </a:lnTo>
                <a:lnTo>
                  <a:pt x="0" y="27686"/>
                </a:lnTo>
                <a:lnTo>
                  <a:pt x="882015" y="27686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9"/>
          <p:cNvSpPr/>
          <p:nvPr/>
        </p:nvSpPr>
        <p:spPr>
          <a:xfrm>
            <a:off x="8639028" y="2112554"/>
            <a:ext cx="1010919" cy="27940"/>
          </a:xfrm>
          <a:custGeom>
            <a:avLst/>
            <a:gdLst/>
            <a:ahLst/>
            <a:cxnLst/>
            <a:rect l="l" t="t" r="r" b="b"/>
            <a:pathLst>
              <a:path w="1010920" h="27939">
                <a:moveTo>
                  <a:pt x="1010792" y="27686"/>
                </a:moveTo>
                <a:lnTo>
                  <a:pt x="972057" y="0"/>
                </a:lnTo>
                <a:lnTo>
                  <a:pt x="38607" y="0"/>
                </a:lnTo>
                <a:lnTo>
                  <a:pt x="0" y="27686"/>
                </a:lnTo>
                <a:lnTo>
                  <a:pt x="1010792" y="2768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0"/>
          <p:cNvSpPr/>
          <p:nvPr/>
        </p:nvSpPr>
        <p:spPr>
          <a:xfrm>
            <a:off x="8503772" y="1403260"/>
            <a:ext cx="1203960" cy="775970"/>
          </a:xfrm>
          <a:custGeom>
            <a:avLst/>
            <a:gdLst/>
            <a:ahLst/>
            <a:cxnLst/>
            <a:rect l="l" t="t" r="r" b="b"/>
            <a:pathLst>
              <a:path w="1203959" h="775969">
                <a:moveTo>
                  <a:pt x="257556" y="609473"/>
                </a:moveTo>
                <a:lnTo>
                  <a:pt x="296164" y="581787"/>
                </a:lnTo>
                <a:lnTo>
                  <a:pt x="424942" y="581787"/>
                </a:lnTo>
                <a:lnTo>
                  <a:pt x="424942" y="509777"/>
                </a:lnTo>
                <a:lnTo>
                  <a:pt x="328295" y="509777"/>
                </a:lnTo>
                <a:lnTo>
                  <a:pt x="328295" y="0"/>
                </a:lnTo>
                <a:lnTo>
                  <a:pt x="669544" y="0"/>
                </a:lnTo>
                <a:lnTo>
                  <a:pt x="1010793" y="0"/>
                </a:lnTo>
                <a:lnTo>
                  <a:pt x="1010793" y="387858"/>
                </a:lnTo>
                <a:lnTo>
                  <a:pt x="1010793" y="509777"/>
                </a:lnTo>
                <a:lnTo>
                  <a:pt x="914273" y="509777"/>
                </a:lnTo>
                <a:lnTo>
                  <a:pt x="914273" y="581787"/>
                </a:lnTo>
                <a:lnTo>
                  <a:pt x="991489" y="581787"/>
                </a:lnTo>
                <a:lnTo>
                  <a:pt x="1062355" y="637159"/>
                </a:lnTo>
                <a:lnTo>
                  <a:pt x="1171702" y="714756"/>
                </a:lnTo>
                <a:lnTo>
                  <a:pt x="1184656" y="720344"/>
                </a:lnTo>
                <a:lnTo>
                  <a:pt x="1191133" y="731393"/>
                </a:lnTo>
                <a:lnTo>
                  <a:pt x="1203960" y="742441"/>
                </a:lnTo>
                <a:lnTo>
                  <a:pt x="1203960" y="748029"/>
                </a:lnTo>
                <a:lnTo>
                  <a:pt x="1203960" y="753618"/>
                </a:lnTo>
                <a:lnTo>
                  <a:pt x="1203960" y="759078"/>
                </a:lnTo>
                <a:lnTo>
                  <a:pt x="1203960" y="764666"/>
                </a:lnTo>
                <a:lnTo>
                  <a:pt x="1197483" y="770127"/>
                </a:lnTo>
                <a:lnTo>
                  <a:pt x="1191133" y="770127"/>
                </a:lnTo>
                <a:lnTo>
                  <a:pt x="1178178" y="775715"/>
                </a:lnTo>
                <a:lnTo>
                  <a:pt x="1171702" y="775715"/>
                </a:lnTo>
                <a:lnTo>
                  <a:pt x="611632" y="775715"/>
                </a:lnTo>
                <a:lnTo>
                  <a:pt x="115824" y="775715"/>
                </a:lnTo>
                <a:lnTo>
                  <a:pt x="102997" y="775715"/>
                </a:lnTo>
                <a:lnTo>
                  <a:pt x="96647" y="770127"/>
                </a:lnTo>
                <a:lnTo>
                  <a:pt x="90170" y="770127"/>
                </a:lnTo>
                <a:lnTo>
                  <a:pt x="83693" y="764666"/>
                </a:lnTo>
                <a:lnTo>
                  <a:pt x="77216" y="764666"/>
                </a:lnTo>
                <a:lnTo>
                  <a:pt x="77216" y="759078"/>
                </a:lnTo>
                <a:lnTo>
                  <a:pt x="77216" y="753618"/>
                </a:lnTo>
                <a:lnTo>
                  <a:pt x="77216" y="748029"/>
                </a:lnTo>
                <a:lnTo>
                  <a:pt x="83693" y="742441"/>
                </a:lnTo>
                <a:lnTo>
                  <a:pt x="90170" y="731393"/>
                </a:lnTo>
                <a:lnTo>
                  <a:pt x="96647" y="720344"/>
                </a:lnTo>
                <a:lnTo>
                  <a:pt x="109474" y="714756"/>
                </a:lnTo>
                <a:lnTo>
                  <a:pt x="0" y="714756"/>
                </a:lnTo>
                <a:lnTo>
                  <a:pt x="0" y="387858"/>
                </a:lnTo>
                <a:lnTo>
                  <a:pt x="0" y="99695"/>
                </a:lnTo>
                <a:lnTo>
                  <a:pt x="257556" y="99695"/>
                </a:lnTo>
                <a:lnTo>
                  <a:pt x="257556" y="60947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1"/>
          <p:cNvSpPr/>
          <p:nvPr/>
        </p:nvSpPr>
        <p:spPr>
          <a:xfrm>
            <a:off x="8613246" y="2012732"/>
            <a:ext cx="148590" cy="105410"/>
          </a:xfrm>
          <a:custGeom>
            <a:avLst/>
            <a:gdLst/>
            <a:ahLst/>
            <a:cxnLst/>
            <a:rect l="l" t="t" r="r" b="b"/>
            <a:pathLst>
              <a:path w="148590" h="105410">
                <a:moveTo>
                  <a:pt x="148082" y="0"/>
                </a:moveTo>
                <a:lnTo>
                  <a:pt x="122300" y="16637"/>
                </a:lnTo>
                <a:lnTo>
                  <a:pt x="32131" y="83185"/>
                </a:lnTo>
                <a:lnTo>
                  <a:pt x="0" y="105283"/>
                </a:lnTo>
                <a:lnTo>
                  <a:pt x="148082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2"/>
          <p:cNvSpPr/>
          <p:nvPr/>
        </p:nvSpPr>
        <p:spPr>
          <a:xfrm>
            <a:off x="8928715" y="1486305"/>
            <a:ext cx="489584" cy="343535"/>
          </a:xfrm>
          <a:custGeom>
            <a:avLst/>
            <a:gdLst/>
            <a:ahLst/>
            <a:cxnLst/>
            <a:rect l="l" t="t" r="r" b="b"/>
            <a:pathLst>
              <a:path w="489584" h="343535">
                <a:moveTo>
                  <a:pt x="0" y="343547"/>
                </a:moveTo>
                <a:lnTo>
                  <a:pt x="489280" y="343547"/>
                </a:lnTo>
                <a:lnTo>
                  <a:pt x="489280" y="0"/>
                </a:lnTo>
                <a:lnTo>
                  <a:pt x="0" y="0"/>
                </a:lnTo>
                <a:lnTo>
                  <a:pt x="0" y="34354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3"/>
          <p:cNvSpPr/>
          <p:nvPr/>
        </p:nvSpPr>
        <p:spPr>
          <a:xfrm>
            <a:off x="8531458" y="1552866"/>
            <a:ext cx="202565" cy="0"/>
          </a:xfrm>
          <a:custGeom>
            <a:avLst/>
            <a:gdLst/>
            <a:ahLst/>
            <a:cxnLst/>
            <a:rect l="l" t="t" r="r" b="b"/>
            <a:pathLst>
              <a:path w="202565">
                <a:moveTo>
                  <a:pt x="0" y="0"/>
                </a:moveTo>
                <a:lnTo>
                  <a:pt x="202183" y="0"/>
                </a:lnTo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4"/>
          <p:cNvSpPr/>
          <p:nvPr/>
        </p:nvSpPr>
        <p:spPr>
          <a:xfrm>
            <a:off x="8928715" y="1913038"/>
            <a:ext cx="489584" cy="72390"/>
          </a:xfrm>
          <a:custGeom>
            <a:avLst/>
            <a:gdLst/>
            <a:ahLst/>
            <a:cxnLst/>
            <a:rect l="l" t="t" r="r" b="b"/>
            <a:pathLst>
              <a:path w="489584" h="72389">
                <a:moveTo>
                  <a:pt x="0" y="0"/>
                </a:moveTo>
                <a:lnTo>
                  <a:pt x="489330" y="0"/>
                </a:lnTo>
                <a:lnTo>
                  <a:pt x="489330" y="72009"/>
                </a:lnTo>
                <a:lnTo>
                  <a:pt x="0" y="7200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5"/>
          <p:cNvSpPr/>
          <p:nvPr/>
        </p:nvSpPr>
        <p:spPr>
          <a:xfrm>
            <a:off x="5453741" y="4338458"/>
            <a:ext cx="798830" cy="576580"/>
          </a:xfrm>
          <a:custGeom>
            <a:avLst/>
            <a:gdLst/>
            <a:ahLst/>
            <a:cxnLst/>
            <a:rect l="l" t="t" r="r" b="b"/>
            <a:pathLst>
              <a:path w="798829" h="576579">
                <a:moveTo>
                  <a:pt x="0" y="575970"/>
                </a:moveTo>
                <a:lnTo>
                  <a:pt x="798233" y="575970"/>
                </a:lnTo>
                <a:lnTo>
                  <a:pt x="798233" y="0"/>
                </a:lnTo>
                <a:lnTo>
                  <a:pt x="0" y="0"/>
                </a:lnTo>
                <a:lnTo>
                  <a:pt x="0" y="57597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6"/>
          <p:cNvSpPr/>
          <p:nvPr/>
        </p:nvSpPr>
        <p:spPr>
          <a:xfrm>
            <a:off x="5274417" y="4943385"/>
            <a:ext cx="1152525" cy="193675"/>
          </a:xfrm>
          <a:custGeom>
            <a:avLst/>
            <a:gdLst/>
            <a:ahLst/>
            <a:cxnLst/>
            <a:rect l="l" t="t" r="r" b="b"/>
            <a:pathLst>
              <a:path w="1152525" h="193675">
                <a:moveTo>
                  <a:pt x="977519" y="0"/>
                </a:moveTo>
                <a:lnTo>
                  <a:pt x="178181" y="0"/>
                </a:lnTo>
                <a:lnTo>
                  <a:pt x="0" y="193078"/>
                </a:lnTo>
                <a:lnTo>
                  <a:pt x="1152144" y="193078"/>
                </a:lnTo>
                <a:lnTo>
                  <a:pt x="977519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7"/>
          <p:cNvSpPr/>
          <p:nvPr/>
        </p:nvSpPr>
        <p:spPr>
          <a:xfrm>
            <a:off x="5274417" y="5136468"/>
            <a:ext cx="1152525" cy="69215"/>
          </a:xfrm>
          <a:custGeom>
            <a:avLst/>
            <a:gdLst/>
            <a:ahLst/>
            <a:cxnLst/>
            <a:rect l="l" t="t" r="r" b="b"/>
            <a:pathLst>
              <a:path w="1152525" h="69214">
                <a:moveTo>
                  <a:pt x="0" y="69171"/>
                </a:moveTo>
                <a:lnTo>
                  <a:pt x="1152144" y="69171"/>
                </a:lnTo>
                <a:lnTo>
                  <a:pt x="1152144" y="0"/>
                </a:lnTo>
                <a:lnTo>
                  <a:pt x="0" y="0"/>
                </a:lnTo>
                <a:lnTo>
                  <a:pt x="0" y="69171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8"/>
          <p:cNvSpPr/>
          <p:nvPr/>
        </p:nvSpPr>
        <p:spPr>
          <a:xfrm>
            <a:off x="5497682" y="4399685"/>
            <a:ext cx="713105" cy="450850"/>
          </a:xfrm>
          <a:custGeom>
            <a:avLst/>
            <a:gdLst/>
            <a:ahLst/>
            <a:cxnLst/>
            <a:rect l="l" t="t" r="r" b="b"/>
            <a:pathLst>
              <a:path w="713104" h="450850">
                <a:moveTo>
                  <a:pt x="0" y="450481"/>
                </a:moveTo>
                <a:lnTo>
                  <a:pt x="712673" y="450481"/>
                </a:lnTo>
                <a:lnTo>
                  <a:pt x="712673" y="0"/>
                </a:lnTo>
                <a:lnTo>
                  <a:pt x="0" y="0"/>
                </a:lnTo>
                <a:lnTo>
                  <a:pt x="0" y="450481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9"/>
          <p:cNvSpPr/>
          <p:nvPr/>
        </p:nvSpPr>
        <p:spPr>
          <a:xfrm>
            <a:off x="5429992" y="4973992"/>
            <a:ext cx="843280" cy="0"/>
          </a:xfrm>
          <a:custGeom>
            <a:avLst/>
            <a:gdLst/>
            <a:ahLst/>
            <a:cxnLst/>
            <a:rect l="l" t="t" r="r" b="b"/>
            <a:pathLst>
              <a:path w="843279">
                <a:moveTo>
                  <a:pt x="0" y="0"/>
                </a:moveTo>
                <a:lnTo>
                  <a:pt x="843280" y="0"/>
                </a:lnTo>
              </a:path>
            </a:pathLst>
          </a:custGeom>
          <a:ln w="22606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0"/>
          <p:cNvSpPr/>
          <p:nvPr/>
        </p:nvSpPr>
        <p:spPr>
          <a:xfrm>
            <a:off x="5591536" y="5084989"/>
            <a:ext cx="523875" cy="0"/>
          </a:xfrm>
          <a:custGeom>
            <a:avLst/>
            <a:gdLst/>
            <a:ahLst/>
            <a:cxnLst/>
            <a:rect l="l" t="t" r="r" b="b"/>
            <a:pathLst>
              <a:path w="523875">
                <a:moveTo>
                  <a:pt x="0" y="0"/>
                </a:moveTo>
                <a:lnTo>
                  <a:pt x="523875" y="0"/>
                </a:lnTo>
              </a:path>
            </a:pathLst>
          </a:custGeom>
          <a:ln w="22606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1"/>
          <p:cNvSpPr/>
          <p:nvPr/>
        </p:nvSpPr>
        <p:spPr>
          <a:xfrm>
            <a:off x="5402686" y="5011837"/>
            <a:ext cx="900430" cy="0"/>
          </a:xfrm>
          <a:custGeom>
            <a:avLst/>
            <a:gdLst/>
            <a:ahLst/>
            <a:cxnLst/>
            <a:rect l="l" t="t" r="r" b="b"/>
            <a:pathLst>
              <a:path w="900429">
                <a:moveTo>
                  <a:pt x="0" y="0"/>
                </a:moveTo>
                <a:lnTo>
                  <a:pt x="900302" y="0"/>
                </a:lnTo>
              </a:path>
            </a:pathLst>
          </a:custGeom>
          <a:ln w="2413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2"/>
          <p:cNvSpPr/>
          <p:nvPr/>
        </p:nvSpPr>
        <p:spPr>
          <a:xfrm>
            <a:off x="5374238" y="5047143"/>
            <a:ext cx="960119" cy="0"/>
          </a:xfrm>
          <a:custGeom>
            <a:avLst/>
            <a:gdLst/>
            <a:ahLst/>
            <a:cxnLst/>
            <a:rect l="l" t="t" r="r" b="b"/>
            <a:pathLst>
              <a:path w="960120">
                <a:moveTo>
                  <a:pt x="0" y="0"/>
                </a:moveTo>
                <a:lnTo>
                  <a:pt x="959612" y="0"/>
                </a:lnTo>
              </a:path>
            </a:pathLst>
          </a:custGeom>
          <a:ln w="2413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3"/>
          <p:cNvSpPr/>
          <p:nvPr/>
        </p:nvSpPr>
        <p:spPr>
          <a:xfrm>
            <a:off x="5453741" y="4338458"/>
            <a:ext cx="798830" cy="576580"/>
          </a:xfrm>
          <a:custGeom>
            <a:avLst/>
            <a:gdLst/>
            <a:ahLst/>
            <a:cxnLst/>
            <a:rect l="l" t="t" r="r" b="b"/>
            <a:pathLst>
              <a:path w="798829" h="576579">
                <a:moveTo>
                  <a:pt x="0" y="575970"/>
                </a:moveTo>
                <a:lnTo>
                  <a:pt x="798233" y="575970"/>
                </a:lnTo>
                <a:lnTo>
                  <a:pt x="798233" y="0"/>
                </a:lnTo>
                <a:lnTo>
                  <a:pt x="0" y="0"/>
                </a:lnTo>
                <a:lnTo>
                  <a:pt x="0" y="57597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4"/>
          <p:cNvSpPr/>
          <p:nvPr/>
        </p:nvSpPr>
        <p:spPr>
          <a:xfrm>
            <a:off x="5274417" y="4943385"/>
            <a:ext cx="1152525" cy="193675"/>
          </a:xfrm>
          <a:custGeom>
            <a:avLst/>
            <a:gdLst/>
            <a:ahLst/>
            <a:cxnLst/>
            <a:rect l="l" t="t" r="r" b="b"/>
            <a:pathLst>
              <a:path w="1152525" h="193675">
                <a:moveTo>
                  <a:pt x="178181" y="0"/>
                </a:moveTo>
                <a:lnTo>
                  <a:pt x="0" y="193078"/>
                </a:lnTo>
                <a:lnTo>
                  <a:pt x="1152144" y="193078"/>
                </a:lnTo>
                <a:lnTo>
                  <a:pt x="977519" y="0"/>
                </a:lnTo>
                <a:lnTo>
                  <a:pt x="178181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5"/>
          <p:cNvSpPr/>
          <p:nvPr/>
        </p:nvSpPr>
        <p:spPr>
          <a:xfrm>
            <a:off x="5274417" y="5136468"/>
            <a:ext cx="1152525" cy="69215"/>
          </a:xfrm>
          <a:custGeom>
            <a:avLst/>
            <a:gdLst/>
            <a:ahLst/>
            <a:cxnLst/>
            <a:rect l="l" t="t" r="r" b="b"/>
            <a:pathLst>
              <a:path w="1152525" h="69214">
                <a:moveTo>
                  <a:pt x="0" y="69171"/>
                </a:moveTo>
                <a:lnTo>
                  <a:pt x="1152144" y="69171"/>
                </a:lnTo>
                <a:lnTo>
                  <a:pt x="1152144" y="0"/>
                </a:lnTo>
                <a:lnTo>
                  <a:pt x="0" y="0"/>
                </a:lnTo>
                <a:lnTo>
                  <a:pt x="0" y="69171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6"/>
          <p:cNvSpPr/>
          <p:nvPr/>
        </p:nvSpPr>
        <p:spPr>
          <a:xfrm>
            <a:off x="5497682" y="4399685"/>
            <a:ext cx="713105" cy="450850"/>
          </a:xfrm>
          <a:custGeom>
            <a:avLst/>
            <a:gdLst/>
            <a:ahLst/>
            <a:cxnLst/>
            <a:rect l="l" t="t" r="r" b="b"/>
            <a:pathLst>
              <a:path w="713104" h="450850">
                <a:moveTo>
                  <a:pt x="0" y="450481"/>
                </a:moveTo>
                <a:lnTo>
                  <a:pt x="712673" y="450481"/>
                </a:lnTo>
                <a:lnTo>
                  <a:pt x="712673" y="0"/>
                </a:lnTo>
                <a:lnTo>
                  <a:pt x="0" y="0"/>
                </a:lnTo>
                <a:lnTo>
                  <a:pt x="0" y="45048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7"/>
          <p:cNvSpPr/>
          <p:nvPr/>
        </p:nvSpPr>
        <p:spPr>
          <a:xfrm>
            <a:off x="5429992" y="4962688"/>
            <a:ext cx="843280" cy="22860"/>
          </a:xfrm>
          <a:custGeom>
            <a:avLst/>
            <a:gdLst/>
            <a:ahLst/>
            <a:cxnLst/>
            <a:rect l="l" t="t" r="r" b="b"/>
            <a:pathLst>
              <a:path w="843279" h="22860">
                <a:moveTo>
                  <a:pt x="21462" y="0"/>
                </a:moveTo>
                <a:lnTo>
                  <a:pt x="0" y="22606"/>
                </a:lnTo>
                <a:lnTo>
                  <a:pt x="843280" y="22606"/>
                </a:lnTo>
                <a:lnTo>
                  <a:pt x="821944" y="0"/>
                </a:lnTo>
                <a:lnTo>
                  <a:pt x="21462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8"/>
          <p:cNvSpPr/>
          <p:nvPr/>
        </p:nvSpPr>
        <p:spPr>
          <a:xfrm>
            <a:off x="5591536" y="5073687"/>
            <a:ext cx="523875" cy="22860"/>
          </a:xfrm>
          <a:custGeom>
            <a:avLst/>
            <a:gdLst/>
            <a:ahLst/>
            <a:cxnLst/>
            <a:rect l="l" t="t" r="r" b="b"/>
            <a:pathLst>
              <a:path w="523875" h="22860">
                <a:moveTo>
                  <a:pt x="14224" y="0"/>
                </a:moveTo>
                <a:lnTo>
                  <a:pt x="0" y="22606"/>
                </a:lnTo>
                <a:lnTo>
                  <a:pt x="523875" y="22606"/>
                </a:lnTo>
                <a:lnTo>
                  <a:pt x="509650" y="0"/>
                </a:lnTo>
                <a:lnTo>
                  <a:pt x="14224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9"/>
          <p:cNvSpPr/>
          <p:nvPr/>
        </p:nvSpPr>
        <p:spPr>
          <a:xfrm>
            <a:off x="5402686" y="4999773"/>
            <a:ext cx="900430" cy="24130"/>
          </a:xfrm>
          <a:custGeom>
            <a:avLst/>
            <a:gdLst/>
            <a:ahLst/>
            <a:cxnLst/>
            <a:rect l="l" t="t" r="r" b="b"/>
            <a:pathLst>
              <a:path w="900429" h="24129">
                <a:moveTo>
                  <a:pt x="22605" y="0"/>
                </a:moveTo>
                <a:lnTo>
                  <a:pt x="0" y="24130"/>
                </a:lnTo>
                <a:lnTo>
                  <a:pt x="900302" y="24130"/>
                </a:lnTo>
                <a:lnTo>
                  <a:pt x="876553" y="0"/>
                </a:lnTo>
                <a:lnTo>
                  <a:pt x="22605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0"/>
          <p:cNvSpPr/>
          <p:nvPr/>
        </p:nvSpPr>
        <p:spPr>
          <a:xfrm>
            <a:off x="5374238" y="5035079"/>
            <a:ext cx="960119" cy="24130"/>
          </a:xfrm>
          <a:custGeom>
            <a:avLst/>
            <a:gdLst/>
            <a:ahLst/>
            <a:cxnLst/>
            <a:rect l="l" t="t" r="r" b="b"/>
            <a:pathLst>
              <a:path w="960120" h="24129">
                <a:moveTo>
                  <a:pt x="23749" y="0"/>
                </a:moveTo>
                <a:lnTo>
                  <a:pt x="0" y="24129"/>
                </a:lnTo>
                <a:lnTo>
                  <a:pt x="959612" y="24129"/>
                </a:lnTo>
                <a:lnTo>
                  <a:pt x="934720" y="0"/>
                </a:lnTo>
                <a:lnTo>
                  <a:pt x="23749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1"/>
          <p:cNvSpPr txBox="1"/>
          <p:nvPr/>
        </p:nvSpPr>
        <p:spPr>
          <a:xfrm>
            <a:off x="1474259" y="4043566"/>
            <a:ext cx="408444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069" marR="808355" algn="ctr">
              <a:lnSpc>
                <a:spcPct val="100000"/>
              </a:lnSpc>
            </a:pPr>
            <a:r>
              <a:rPr lang="en-US" sz="1800" spc="-5" dirty="0" smtClean="0">
                <a:solidFill>
                  <a:srgbClr val="252827"/>
                </a:solidFill>
                <a:latin typeface="Arial"/>
                <a:cs typeface="Arial"/>
              </a:rPr>
              <a:t>ARP response</a:t>
            </a:r>
          </a:p>
          <a:p>
            <a:pPr marL="814069" marR="808355" algn="ctr">
              <a:lnSpc>
                <a:spcPct val="100000"/>
              </a:lnSpc>
            </a:pPr>
            <a:r>
              <a:rPr sz="1800" dirty="0" smtClean="0">
                <a:solidFill>
                  <a:srgbClr val="252827"/>
                </a:solidFill>
                <a:latin typeface="Arial"/>
                <a:cs typeface="Arial"/>
              </a:rPr>
              <a:t>  </a:t>
            </a:r>
            <a:r>
              <a:rPr sz="1800" spc="-15" dirty="0">
                <a:solidFill>
                  <a:srgbClr val="252827"/>
                </a:solidFill>
                <a:latin typeface="Arial"/>
                <a:cs typeface="Arial"/>
              </a:rPr>
              <a:t>Bob’s </a:t>
            </a:r>
            <a:r>
              <a:rPr sz="1800" dirty="0">
                <a:solidFill>
                  <a:srgbClr val="252827"/>
                </a:solidFill>
                <a:latin typeface="Arial"/>
                <a:cs typeface="Arial"/>
              </a:rPr>
              <a:t>IP→ </a:t>
            </a:r>
            <a:r>
              <a:rPr sz="1800" spc="-10" dirty="0" smtClean="0">
                <a:solidFill>
                  <a:srgbClr val="252827"/>
                </a:solidFill>
                <a:latin typeface="Arial"/>
                <a:cs typeface="Arial"/>
              </a:rPr>
              <a:t>Eve’s</a:t>
            </a:r>
            <a:r>
              <a:rPr lang="en-US" spc="-50" dirty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sz="1800" dirty="0" smtClean="0">
                <a:solidFill>
                  <a:srgbClr val="252827"/>
                </a:solidFill>
                <a:latin typeface="Arial"/>
                <a:cs typeface="Arial"/>
              </a:rPr>
              <a:t>MAC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4" name="object 52"/>
          <p:cNvSpPr/>
          <p:nvPr/>
        </p:nvSpPr>
        <p:spPr>
          <a:xfrm>
            <a:off x="4884273" y="1691295"/>
            <a:ext cx="1871980" cy="410209"/>
          </a:xfrm>
          <a:custGeom>
            <a:avLst/>
            <a:gdLst/>
            <a:ahLst/>
            <a:cxnLst/>
            <a:rect l="l" t="t" r="r" b="b"/>
            <a:pathLst>
              <a:path w="1871979" h="410210">
                <a:moveTo>
                  <a:pt x="1613662" y="0"/>
                </a:moveTo>
                <a:lnTo>
                  <a:pt x="254762" y="0"/>
                </a:lnTo>
                <a:lnTo>
                  <a:pt x="0" y="97789"/>
                </a:lnTo>
                <a:lnTo>
                  <a:pt x="0" y="409955"/>
                </a:lnTo>
                <a:lnTo>
                  <a:pt x="1871471" y="409955"/>
                </a:lnTo>
                <a:lnTo>
                  <a:pt x="1871471" y="97789"/>
                </a:lnTo>
                <a:lnTo>
                  <a:pt x="1613662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3"/>
          <p:cNvSpPr/>
          <p:nvPr/>
        </p:nvSpPr>
        <p:spPr>
          <a:xfrm>
            <a:off x="5054199" y="1938564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73151" y="0"/>
                </a:lnTo>
              </a:path>
            </a:pathLst>
          </a:custGeom>
          <a:ln w="46989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4"/>
          <p:cNvSpPr/>
          <p:nvPr/>
        </p:nvSpPr>
        <p:spPr>
          <a:xfrm>
            <a:off x="5203550" y="1938553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73212" y="0"/>
                </a:lnTo>
              </a:path>
            </a:pathLst>
          </a:custGeom>
          <a:ln w="47012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5"/>
          <p:cNvSpPr/>
          <p:nvPr/>
        </p:nvSpPr>
        <p:spPr>
          <a:xfrm>
            <a:off x="5352775" y="1938553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73299" y="0"/>
                </a:lnTo>
              </a:path>
            </a:pathLst>
          </a:custGeom>
          <a:ln w="47012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6"/>
          <p:cNvSpPr/>
          <p:nvPr/>
        </p:nvSpPr>
        <p:spPr>
          <a:xfrm>
            <a:off x="5502255" y="1938553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73212" y="0"/>
                </a:lnTo>
              </a:path>
            </a:pathLst>
          </a:custGeom>
          <a:ln w="47012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7"/>
          <p:cNvSpPr/>
          <p:nvPr/>
        </p:nvSpPr>
        <p:spPr>
          <a:xfrm>
            <a:off x="4884273" y="1691295"/>
            <a:ext cx="1871980" cy="410209"/>
          </a:xfrm>
          <a:custGeom>
            <a:avLst/>
            <a:gdLst/>
            <a:ahLst/>
            <a:cxnLst/>
            <a:rect l="l" t="t" r="r" b="b"/>
            <a:pathLst>
              <a:path w="1871979" h="410210">
                <a:moveTo>
                  <a:pt x="0" y="97789"/>
                </a:moveTo>
                <a:lnTo>
                  <a:pt x="254762" y="0"/>
                </a:lnTo>
                <a:lnTo>
                  <a:pt x="1613662" y="0"/>
                </a:lnTo>
                <a:lnTo>
                  <a:pt x="1871471" y="97789"/>
                </a:lnTo>
                <a:lnTo>
                  <a:pt x="1871471" y="409955"/>
                </a:lnTo>
                <a:lnTo>
                  <a:pt x="0" y="409955"/>
                </a:lnTo>
                <a:lnTo>
                  <a:pt x="0" y="9778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8"/>
          <p:cNvSpPr/>
          <p:nvPr/>
        </p:nvSpPr>
        <p:spPr>
          <a:xfrm>
            <a:off x="4884273" y="1790991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>
                <a:moveTo>
                  <a:pt x="0" y="0"/>
                </a:moveTo>
                <a:lnTo>
                  <a:pt x="187147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9"/>
          <p:cNvSpPr/>
          <p:nvPr/>
        </p:nvSpPr>
        <p:spPr>
          <a:xfrm>
            <a:off x="5054199" y="1915069"/>
            <a:ext cx="73660" cy="46990"/>
          </a:xfrm>
          <a:custGeom>
            <a:avLst/>
            <a:gdLst/>
            <a:ahLst/>
            <a:cxnLst/>
            <a:rect l="l" t="t" r="r" b="b"/>
            <a:pathLst>
              <a:path w="73660" h="46989">
                <a:moveTo>
                  <a:pt x="0" y="0"/>
                </a:moveTo>
                <a:lnTo>
                  <a:pt x="0" y="46989"/>
                </a:lnTo>
                <a:lnTo>
                  <a:pt x="73151" y="46989"/>
                </a:lnTo>
                <a:lnTo>
                  <a:pt x="7315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0"/>
          <p:cNvSpPr/>
          <p:nvPr/>
        </p:nvSpPr>
        <p:spPr>
          <a:xfrm>
            <a:off x="5203550" y="1915047"/>
            <a:ext cx="73660" cy="47625"/>
          </a:xfrm>
          <a:custGeom>
            <a:avLst/>
            <a:gdLst/>
            <a:ahLst/>
            <a:cxnLst/>
            <a:rect l="l" t="t" r="r" b="b"/>
            <a:pathLst>
              <a:path w="73660" h="47625">
                <a:moveTo>
                  <a:pt x="0" y="47012"/>
                </a:moveTo>
                <a:lnTo>
                  <a:pt x="73212" y="47012"/>
                </a:lnTo>
                <a:lnTo>
                  <a:pt x="73212" y="0"/>
                </a:lnTo>
                <a:lnTo>
                  <a:pt x="0" y="0"/>
                </a:lnTo>
                <a:lnTo>
                  <a:pt x="0" y="4701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1"/>
          <p:cNvSpPr/>
          <p:nvPr/>
        </p:nvSpPr>
        <p:spPr>
          <a:xfrm>
            <a:off x="5352775" y="1915047"/>
            <a:ext cx="73660" cy="47625"/>
          </a:xfrm>
          <a:custGeom>
            <a:avLst/>
            <a:gdLst/>
            <a:ahLst/>
            <a:cxnLst/>
            <a:rect l="l" t="t" r="r" b="b"/>
            <a:pathLst>
              <a:path w="73660" h="47625">
                <a:moveTo>
                  <a:pt x="0" y="47012"/>
                </a:moveTo>
                <a:lnTo>
                  <a:pt x="73299" y="47012"/>
                </a:lnTo>
                <a:lnTo>
                  <a:pt x="73299" y="0"/>
                </a:lnTo>
                <a:lnTo>
                  <a:pt x="0" y="0"/>
                </a:lnTo>
                <a:lnTo>
                  <a:pt x="0" y="4701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2"/>
          <p:cNvSpPr/>
          <p:nvPr/>
        </p:nvSpPr>
        <p:spPr>
          <a:xfrm>
            <a:off x="5502255" y="1915047"/>
            <a:ext cx="73660" cy="47625"/>
          </a:xfrm>
          <a:custGeom>
            <a:avLst/>
            <a:gdLst/>
            <a:ahLst/>
            <a:cxnLst/>
            <a:rect l="l" t="t" r="r" b="b"/>
            <a:pathLst>
              <a:path w="73660" h="47625">
                <a:moveTo>
                  <a:pt x="0" y="47012"/>
                </a:moveTo>
                <a:lnTo>
                  <a:pt x="73212" y="47012"/>
                </a:lnTo>
                <a:lnTo>
                  <a:pt x="73212" y="0"/>
                </a:lnTo>
                <a:lnTo>
                  <a:pt x="0" y="0"/>
                </a:lnTo>
                <a:lnTo>
                  <a:pt x="0" y="4701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4"/>
          <p:cNvSpPr txBox="1"/>
          <p:nvPr/>
        </p:nvSpPr>
        <p:spPr>
          <a:xfrm>
            <a:off x="3527659" y="2259493"/>
            <a:ext cx="213169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800" spc="-5" dirty="0" smtClean="0">
                <a:solidFill>
                  <a:srgbClr val="616363"/>
                </a:solidFill>
                <a:latin typeface="Arial"/>
                <a:cs typeface="Arial"/>
              </a:rPr>
              <a:t>ARP Poisoning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7" name="object 65"/>
          <p:cNvSpPr txBox="1"/>
          <p:nvPr/>
        </p:nvSpPr>
        <p:spPr>
          <a:xfrm>
            <a:off x="4795626" y="583220"/>
            <a:ext cx="2358390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252827"/>
                </a:solidFill>
                <a:latin typeface="Arial"/>
                <a:cs typeface="Arial"/>
              </a:rPr>
              <a:t>LAN:</a:t>
            </a:r>
            <a:r>
              <a:rPr sz="2000" b="1" spc="-90" dirty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52827"/>
                </a:solidFill>
                <a:latin typeface="Arial"/>
                <a:cs typeface="Arial"/>
              </a:rPr>
              <a:t>192.168.1.</a:t>
            </a:r>
            <a:r>
              <a:rPr sz="2000" b="1" dirty="0">
                <a:solidFill>
                  <a:srgbClr val="252827"/>
                </a:solidFill>
                <a:latin typeface="Times New Roman"/>
                <a:cs typeface="Times New Roman"/>
              </a:rPr>
              <a:t>0/24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8" name="object 66"/>
          <p:cNvSpPr txBox="1"/>
          <p:nvPr/>
        </p:nvSpPr>
        <p:spPr>
          <a:xfrm>
            <a:off x="698091" y="2152051"/>
            <a:ext cx="2060458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dirty="0" smtClean="0">
                <a:solidFill>
                  <a:srgbClr val="252827"/>
                </a:solidFill>
                <a:latin typeface="Arial"/>
                <a:cs typeface="Arial"/>
              </a:rPr>
              <a:t>Al</a:t>
            </a:r>
            <a:r>
              <a:rPr sz="2000" spc="-10" dirty="0" smtClean="0">
                <a:solidFill>
                  <a:srgbClr val="252827"/>
                </a:solidFill>
                <a:latin typeface="Arial"/>
                <a:cs typeface="Arial"/>
              </a:rPr>
              <a:t>i</a:t>
            </a:r>
            <a:r>
              <a:rPr sz="2000" dirty="0" smtClean="0">
                <a:solidFill>
                  <a:srgbClr val="252827"/>
                </a:solidFill>
                <a:latin typeface="Arial"/>
                <a:cs typeface="Arial"/>
              </a:rPr>
              <a:t>ce</a:t>
            </a:r>
            <a:endParaRPr lang="en-US" sz="2000" dirty="0" smtClean="0">
              <a:solidFill>
                <a:srgbClr val="252827"/>
              </a:solidFill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dirty="0" smtClean="0">
                <a:solidFill>
                  <a:srgbClr val="252827"/>
                </a:solidFill>
                <a:latin typeface="Arial"/>
                <a:cs typeface="Arial"/>
              </a:rPr>
              <a:t>IP: 192.168.1.10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9" name="object 67"/>
          <p:cNvSpPr txBox="1"/>
          <p:nvPr/>
        </p:nvSpPr>
        <p:spPr>
          <a:xfrm>
            <a:off x="9027773" y="2234601"/>
            <a:ext cx="2475969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</a:pPr>
            <a:r>
              <a:rPr sz="2000" dirty="0" smtClean="0">
                <a:solidFill>
                  <a:srgbClr val="252827"/>
                </a:solidFill>
                <a:latin typeface="Arial"/>
                <a:cs typeface="Arial"/>
              </a:rPr>
              <a:t>Bob</a:t>
            </a:r>
            <a:endParaRPr lang="en-US" sz="2000" dirty="0" smtClean="0">
              <a:solidFill>
                <a:srgbClr val="252827"/>
              </a:solidFill>
              <a:latin typeface="Arial"/>
              <a:cs typeface="Arial"/>
            </a:endParaRPr>
          </a:p>
          <a:p>
            <a:pPr marL="33020"/>
            <a:r>
              <a:rPr lang="hr-HR" sz="2000" dirty="0">
                <a:solidFill>
                  <a:srgbClr val="252827"/>
                </a:solidFill>
                <a:latin typeface="Arial"/>
                <a:cs typeface="Arial"/>
              </a:rPr>
              <a:t>IP: </a:t>
            </a:r>
            <a:r>
              <a:rPr lang="hr-HR" sz="2000" dirty="0" smtClean="0">
                <a:solidFill>
                  <a:srgbClr val="252827"/>
                </a:solidFill>
                <a:latin typeface="Arial"/>
                <a:cs typeface="Arial"/>
              </a:rPr>
              <a:t>192.168.1.42</a:t>
            </a:r>
            <a:endParaRPr lang="hr-HR" sz="2000" dirty="0">
              <a:latin typeface="Arial"/>
              <a:cs typeface="Arial"/>
            </a:endParaRPr>
          </a:p>
          <a:p>
            <a:pPr marL="33020"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70" name="object 68"/>
          <p:cNvSpPr/>
          <p:nvPr/>
        </p:nvSpPr>
        <p:spPr>
          <a:xfrm>
            <a:off x="9620865" y="1366684"/>
            <a:ext cx="509016" cy="626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69"/>
          <p:cNvSpPr/>
          <p:nvPr/>
        </p:nvSpPr>
        <p:spPr>
          <a:xfrm>
            <a:off x="1391265" y="1290484"/>
            <a:ext cx="533400" cy="626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0"/>
          <p:cNvSpPr/>
          <p:nvPr/>
        </p:nvSpPr>
        <p:spPr>
          <a:xfrm>
            <a:off x="5602076" y="1727872"/>
            <a:ext cx="993648" cy="483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1"/>
          <p:cNvSpPr/>
          <p:nvPr/>
        </p:nvSpPr>
        <p:spPr>
          <a:xfrm>
            <a:off x="5620365" y="1747684"/>
            <a:ext cx="993648" cy="4831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3"/>
          <p:cNvSpPr/>
          <p:nvPr/>
        </p:nvSpPr>
        <p:spPr>
          <a:xfrm>
            <a:off x="3308720" y="2005241"/>
            <a:ext cx="5099304" cy="2889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4"/>
          <p:cNvSpPr/>
          <p:nvPr/>
        </p:nvSpPr>
        <p:spPr>
          <a:xfrm>
            <a:off x="3496560" y="2106324"/>
            <a:ext cx="4753610" cy="2739390"/>
          </a:xfrm>
          <a:custGeom>
            <a:avLst/>
            <a:gdLst/>
            <a:ahLst/>
            <a:cxnLst/>
            <a:rect l="l" t="t" r="r" b="b"/>
            <a:pathLst>
              <a:path w="4753609" h="2739390">
                <a:moveTo>
                  <a:pt x="2203840" y="66166"/>
                </a:moveTo>
                <a:lnTo>
                  <a:pt x="2177922" y="66166"/>
                </a:lnTo>
                <a:lnTo>
                  <a:pt x="2190877" y="79248"/>
                </a:lnTo>
                <a:lnTo>
                  <a:pt x="2177813" y="79248"/>
                </a:lnTo>
                <a:lnTo>
                  <a:pt x="2155815" y="2711496"/>
                </a:lnTo>
                <a:lnTo>
                  <a:pt x="2155697" y="2729230"/>
                </a:lnTo>
                <a:lnTo>
                  <a:pt x="2157222" y="2732659"/>
                </a:lnTo>
                <a:lnTo>
                  <a:pt x="2159889" y="2735199"/>
                </a:lnTo>
                <a:lnTo>
                  <a:pt x="2162556" y="2737612"/>
                </a:lnTo>
                <a:lnTo>
                  <a:pt x="2166239" y="2738882"/>
                </a:lnTo>
                <a:lnTo>
                  <a:pt x="2169795" y="2738628"/>
                </a:lnTo>
                <a:lnTo>
                  <a:pt x="2316771" y="2725801"/>
                </a:lnTo>
                <a:lnTo>
                  <a:pt x="2181606" y="2725801"/>
                </a:lnTo>
                <a:lnTo>
                  <a:pt x="2167635" y="2712720"/>
                </a:lnTo>
                <a:lnTo>
                  <a:pt x="2181725" y="2711496"/>
                </a:lnTo>
                <a:lnTo>
                  <a:pt x="2203723" y="79248"/>
                </a:lnTo>
                <a:lnTo>
                  <a:pt x="2190877" y="79248"/>
                </a:lnTo>
                <a:lnTo>
                  <a:pt x="2203723" y="79239"/>
                </a:lnTo>
                <a:lnTo>
                  <a:pt x="2203840" y="66166"/>
                </a:lnTo>
                <a:close/>
              </a:path>
              <a:path w="4753609" h="2739390">
                <a:moveTo>
                  <a:pt x="2181725" y="2711496"/>
                </a:moveTo>
                <a:lnTo>
                  <a:pt x="2167635" y="2712720"/>
                </a:lnTo>
                <a:lnTo>
                  <a:pt x="2181606" y="2725801"/>
                </a:lnTo>
                <a:lnTo>
                  <a:pt x="2181725" y="2711496"/>
                </a:lnTo>
                <a:close/>
              </a:path>
              <a:path w="4753609" h="2739390">
                <a:moveTo>
                  <a:pt x="2435224" y="2689488"/>
                </a:moveTo>
                <a:lnTo>
                  <a:pt x="2181725" y="2711496"/>
                </a:lnTo>
                <a:lnTo>
                  <a:pt x="2181606" y="2725801"/>
                </a:lnTo>
                <a:lnTo>
                  <a:pt x="2316771" y="2725801"/>
                </a:lnTo>
                <a:lnTo>
                  <a:pt x="2455926" y="2713609"/>
                </a:lnTo>
                <a:lnTo>
                  <a:pt x="2461133" y="2708021"/>
                </a:lnTo>
                <a:lnTo>
                  <a:pt x="2461133" y="2701290"/>
                </a:lnTo>
                <a:lnTo>
                  <a:pt x="2435224" y="2701290"/>
                </a:lnTo>
                <a:lnTo>
                  <a:pt x="2435224" y="2689488"/>
                </a:lnTo>
                <a:close/>
              </a:path>
              <a:path w="4753609" h="2739390">
                <a:moveTo>
                  <a:pt x="2447035" y="2688463"/>
                </a:moveTo>
                <a:lnTo>
                  <a:pt x="2435224" y="2689488"/>
                </a:lnTo>
                <a:lnTo>
                  <a:pt x="2435224" y="2701290"/>
                </a:lnTo>
                <a:lnTo>
                  <a:pt x="2447035" y="2688463"/>
                </a:lnTo>
                <a:close/>
              </a:path>
              <a:path w="4753609" h="2739390">
                <a:moveTo>
                  <a:pt x="2461133" y="2688463"/>
                </a:moveTo>
                <a:lnTo>
                  <a:pt x="2447035" y="2688463"/>
                </a:lnTo>
                <a:lnTo>
                  <a:pt x="2435224" y="2701290"/>
                </a:lnTo>
                <a:lnTo>
                  <a:pt x="2461133" y="2701290"/>
                </a:lnTo>
                <a:lnTo>
                  <a:pt x="2461133" y="2688463"/>
                </a:lnTo>
                <a:close/>
              </a:path>
              <a:path w="4753609" h="2739390">
                <a:moveTo>
                  <a:pt x="4623815" y="51815"/>
                </a:moveTo>
                <a:lnTo>
                  <a:pt x="2440940" y="51815"/>
                </a:lnTo>
                <a:lnTo>
                  <a:pt x="2435224" y="57658"/>
                </a:lnTo>
                <a:lnTo>
                  <a:pt x="2435224" y="2689488"/>
                </a:lnTo>
                <a:lnTo>
                  <a:pt x="2447035" y="2688463"/>
                </a:lnTo>
                <a:lnTo>
                  <a:pt x="2461133" y="2688463"/>
                </a:lnTo>
                <a:lnTo>
                  <a:pt x="2461133" y="77724"/>
                </a:lnTo>
                <a:lnTo>
                  <a:pt x="2448179" y="77724"/>
                </a:lnTo>
                <a:lnTo>
                  <a:pt x="2461133" y="64770"/>
                </a:lnTo>
                <a:lnTo>
                  <a:pt x="4623815" y="64770"/>
                </a:lnTo>
                <a:lnTo>
                  <a:pt x="4623815" y="51815"/>
                </a:lnTo>
                <a:close/>
              </a:path>
              <a:path w="4753609" h="2739390">
                <a:moveTo>
                  <a:pt x="129539" y="126"/>
                </a:moveTo>
                <a:lnTo>
                  <a:pt x="0" y="64770"/>
                </a:lnTo>
                <a:lnTo>
                  <a:pt x="129539" y="129666"/>
                </a:lnTo>
                <a:lnTo>
                  <a:pt x="129539" y="77859"/>
                </a:lnTo>
                <a:lnTo>
                  <a:pt x="116586" y="77850"/>
                </a:lnTo>
                <a:lnTo>
                  <a:pt x="116586" y="51942"/>
                </a:lnTo>
                <a:lnTo>
                  <a:pt x="129539" y="51942"/>
                </a:lnTo>
                <a:lnTo>
                  <a:pt x="129539" y="126"/>
                </a:lnTo>
                <a:close/>
              </a:path>
              <a:path w="4753609" h="2739390">
                <a:moveTo>
                  <a:pt x="4623815" y="0"/>
                </a:moveTo>
                <a:lnTo>
                  <a:pt x="4623815" y="129539"/>
                </a:lnTo>
                <a:lnTo>
                  <a:pt x="4727448" y="77724"/>
                </a:lnTo>
                <a:lnTo>
                  <a:pt x="4636770" y="77724"/>
                </a:lnTo>
                <a:lnTo>
                  <a:pt x="4636770" y="51815"/>
                </a:lnTo>
                <a:lnTo>
                  <a:pt x="4727447" y="51815"/>
                </a:lnTo>
                <a:lnTo>
                  <a:pt x="4623815" y="0"/>
                </a:lnTo>
                <a:close/>
              </a:path>
              <a:path w="4753609" h="2739390">
                <a:moveTo>
                  <a:pt x="2177922" y="66166"/>
                </a:moveTo>
                <a:lnTo>
                  <a:pt x="2177813" y="79239"/>
                </a:lnTo>
                <a:lnTo>
                  <a:pt x="2190877" y="79248"/>
                </a:lnTo>
                <a:lnTo>
                  <a:pt x="2177922" y="66166"/>
                </a:lnTo>
                <a:close/>
              </a:path>
              <a:path w="4753609" h="2739390">
                <a:moveTo>
                  <a:pt x="129539" y="51951"/>
                </a:moveTo>
                <a:lnTo>
                  <a:pt x="129539" y="77859"/>
                </a:lnTo>
                <a:lnTo>
                  <a:pt x="2177813" y="79239"/>
                </a:lnTo>
                <a:lnTo>
                  <a:pt x="2177922" y="66166"/>
                </a:lnTo>
                <a:lnTo>
                  <a:pt x="2203840" y="66166"/>
                </a:lnTo>
                <a:lnTo>
                  <a:pt x="2203958" y="62991"/>
                </a:lnTo>
                <a:lnTo>
                  <a:pt x="2202560" y="59562"/>
                </a:lnTo>
                <a:lnTo>
                  <a:pt x="2197735" y="54737"/>
                </a:lnTo>
                <a:lnTo>
                  <a:pt x="2194433" y="53339"/>
                </a:lnTo>
                <a:lnTo>
                  <a:pt x="129539" y="51951"/>
                </a:lnTo>
                <a:close/>
              </a:path>
              <a:path w="4753609" h="2739390">
                <a:moveTo>
                  <a:pt x="116586" y="51942"/>
                </a:moveTo>
                <a:lnTo>
                  <a:pt x="116586" y="77850"/>
                </a:lnTo>
                <a:lnTo>
                  <a:pt x="129539" y="77859"/>
                </a:lnTo>
                <a:lnTo>
                  <a:pt x="129539" y="51951"/>
                </a:lnTo>
                <a:lnTo>
                  <a:pt x="116586" y="51942"/>
                </a:lnTo>
                <a:close/>
              </a:path>
              <a:path w="4753609" h="2739390">
                <a:moveTo>
                  <a:pt x="2461133" y="64770"/>
                </a:moveTo>
                <a:lnTo>
                  <a:pt x="2448179" y="77724"/>
                </a:lnTo>
                <a:lnTo>
                  <a:pt x="2461133" y="77724"/>
                </a:lnTo>
                <a:lnTo>
                  <a:pt x="2461133" y="64770"/>
                </a:lnTo>
                <a:close/>
              </a:path>
              <a:path w="4753609" h="2739390">
                <a:moveTo>
                  <a:pt x="4623815" y="64770"/>
                </a:moveTo>
                <a:lnTo>
                  <a:pt x="2461133" y="64770"/>
                </a:lnTo>
                <a:lnTo>
                  <a:pt x="2461133" y="77724"/>
                </a:lnTo>
                <a:lnTo>
                  <a:pt x="4623815" y="77724"/>
                </a:lnTo>
                <a:lnTo>
                  <a:pt x="4623815" y="64770"/>
                </a:lnTo>
                <a:close/>
              </a:path>
              <a:path w="4753609" h="2739390">
                <a:moveTo>
                  <a:pt x="4727447" y="51815"/>
                </a:moveTo>
                <a:lnTo>
                  <a:pt x="4636770" y="51815"/>
                </a:lnTo>
                <a:lnTo>
                  <a:pt x="4636770" y="77724"/>
                </a:lnTo>
                <a:lnTo>
                  <a:pt x="4727448" y="77724"/>
                </a:lnTo>
                <a:lnTo>
                  <a:pt x="4753356" y="64770"/>
                </a:lnTo>
                <a:lnTo>
                  <a:pt x="4727447" y="51815"/>
                </a:lnTo>
                <a:close/>
              </a:path>
              <a:path w="4753609" h="2739390">
                <a:moveTo>
                  <a:pt x="129539" y="51942"/>
                </a:moveTo>
                <a:lnTo>
                  <a:pt x="116586" y="51942"/>
                </a:lnTo>
                <a:lnTo>
                  <a:pt x="129539" y="51951"/>
                </a:lnTo>
                <a:close/>
              </a:path>
            </a:pathLst>
          </a:custGeom>
          <a:solidFill>
            <a:srgbClr val="61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5"/>
          <p:cNvSpPr/>
          <p:nvPr/>
        </p:nvSpPr>
        <p:spPr>
          <a:xfrm>
            <a:off x="3130148" y="1828456"/>
            <a:ext cx="1744980" cy="144780"/>
          </a:xfrm>
          <a:custGeom>
            <a:avLst/>
            <a:gdLst/>
            <a:ahLst/>
            <a:cxnLst/>
            <a:rect l="l" t="t" r="r" b="b"/>
            <a:pathLst>
              <a:path w="1744979" h="144780">
                <a:moveTo>
                  <a:pt x="72390" y="0"/>
                </a:moveTo>
                <a:lnTo>
                  <a:pt x="44201" y="5685"/>
                </a:lnTo>
                <a:lnTo>
                  <a:pt x="21193" y="21193"/>
                </a:lnTo>
                <a:lnTo>
                  <a:pt x="5685" y="44201"/>
                </a:lnTo>
                <a:lnTo>
                  <a:pt x="0" y="72389"/>
                </a:lnTo>
                <a:lnTo>
                  <a:pt x="5685" y="100578"/>
                </a:lnTo>
                <a:lnTo>
                  <a:pt x="21193" y="123586"/>
                </a:lnTo>
                <a:lnTo>
                  <a:pt x="44201" y="139094"/>
                </a:lnTo>
                <a:lnTo>
                  <a:pt x="72390" y="144779"/>
                </a:lnTo>
                <a:lnTo>
                  <a:pt x="100578" y="139094"/>
                </a:lnTo>
                <a:lnTo>
                  <a:pt x="123586" y="123586"/>
                </a:lnTo>
                <a:lnTo>
                  <a:pt x="139094" y="100578"/>
                </a:lnTo>
                <a:lnTo>
                  <a:pt x="141859" y="86867"/>
                </a:lnTo>
                <a:lnTo>
                  <a:pt x="72390" y="86867"/>
                </a:lnTo>
                <a:lnTo>
                  <a:pt x="72390" y="57912"/>
                </a:lnTo>
                <a:lnTo>
                  <a:pt x="141859" y="57912"/>
                </a:lnTo>
                <a:lnTo>
                  <a:pt x="139094" y="44201"/>
                </a:lnTo>
                <a:lnTo>
                  <a:pt x="123586" y="21193"/>
                </a:lnTo>
                <a:lnTo>
                  <a:pt x="100578" y="5685"/>
                </a:lnTo>
                <a:lnTo>
                  <a:pt x="72390" y="0"/>
                </a:lnTo>
                <a:close/>
              </a:path>
              <a:path w="1744979" h="144780">
                <a:moveTo>
                  <a:pt x="1672590" y="0"/>
                </a:moveTo>
                <a:lnTo>
                  <a:pt x="1644401" y="5685"/>
                </a:lnTo>
                <a:lnTo>
                  <a:pt x="1621393" y="21193"/>
                </a:lnTo>
                <a:lnTo>
                  <a:pt x="1605885" y="44201"/>
                </a:lnTo>
                <a:lnTo>
                  <a:pt x="1600200" y="72389"/>
                </a:lnTo>
                <a:lnTo>
                  <a:pt x="1605885" y="100578"/>
                </a:lnTo>
                <a:lnTo>
                  <a:pt x="1621393" y="123586"/>
                </a:lnTo>
                <a:lnTo>
                  <a:pt x="1644401" y="139094"/>
                </a:lnTo>
                <a:lnTo>
                  <a:pt x="1672590" y="144779"/>
                </a:lnTo>
                <a:lnTo>
                  <a:pt x="1700778" y="139094"/>
                </a:lnTo>
                <a:lnTo>
                  <a:pt x="1723786" y="123586"/>
                </a:lnTo>
                <a:lnTo>
                  <a:pt x="1739294" y="100578"/>
                </a:lnTo>
                <a:lnTo>
                  <a:pt x="1742059" y="86867"/>
                </a:lnTo>
                <a:lnTo>
                  <a:pt x="1672590" y="86867"/>
                </a:lnTo>
                <a:lnTo>
                  <a:pt x="1672590" y="57912"/>
                </a:lnTo>
                <a:lnTo>
                  <a:pt x="1742059" y="57912"/>
                </a:lnTo>
                <a:lnTo>
                  <a:pt x="1739294" y="44201"/>
                </a:lnTo>
                <a:lnTo>
                  <a:pt x="1723786" y="21193"/>
                </a:lnTo>
                <a:lnTo>
                  <a:pt x="1700778" y="5685"/>
                </a:lnTo>
                <a:lnTo>
                  <a:pt x="1672590" y="0"/>
                </a:lnTo>
                <a:close/>
              </a:path>
              <a:path w="1744979" h="144780">
                <a:moveTo>
                  <a:pt x="141859" y="57912"/>
                </a:moveTo>
                <a:lnTo>
                  <a:pt x="72390" y="57912"/>
                </a:lnTo>
                <a:lnTo>
                  <a:pt x="72390" y="86867"/>
                </a:lnTo>
                <a:lnTo>
                  <a:pt x="141859" y="86867"/>
                </a:lnTo>
                <a:lnTo>
                  <a:pt x="144780" y="72389"/>
                </a:lnTo>
                <a:lnTo>
                  <a:pt x="141859" y="57912"/>
                </a:lnTo>
                <a:close/>
              </a:path>
              <a:path w="1744979" h="144780">
                <a:moveTo>
                  <a:pt x="1603120" y="57912"/>
                </a:moveTo>
                <a:lnTo>
                  <a:pt x="141859" y="57912"/>
                </a:lnTo>
                <a:lnTo>
                  <a:pt x="144780" y="72389"/>
                </a:lnTo>
                <a:lnTo>
                  <a:pt x="141859" y="86867"/>
                </a:lnTo>
                <a:lnTo>
                  <a:pt x="1603120" y="86867"/>
                </a:lnTo>
                <a:lnTo>
                  <a:pt x="1600200" y="72389"/>
                </a:lnTo>
                <a:lnTo>
                  <a:pt x="1603120" y="57912"/>
                </a:lnTo>
                <a:close/>
              </a:path>
              <a:path w="1744979" h="144780">
                <a:moveTo>
                  <a:pt x="1742059" y="57912"/>
                </a:moveTo>
                <a:lnTo>
                  <a:pt x="1672590" y="57912"/>
                </a:lnTo>
                <a:lnTo>
                  <a:pt x="1672590" y="86867"/>
                </a:lnTo>
                <a:lnTo>
                  <a:pt x="1742059" y="86867"/>
                </a:lnTo>
                <a:lnTo>
                  <a:pt x="1744980" y="72389"/>
                </a:lnTo>
                <a:lnTo>
                  <a:pt x="1742059" y="57912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6"/>
          <p:cNvSpPr/>
          <p:nvPr/>
        </p:nvSpPr>
        <p:spPr>
          <a:xfrm>
            <a:off x="6758793" y="1828456"/>
            <a:ext cx="1744980" cy="144780"/>
          </a:xfrm>
          <a:custGeom>
            <a:avLst/>
            <a:gdLst/>
            <a:ahLst/>
            <a:cxnLst/>
            <a:rect l="l" t="t" r="r" b="b"/>
            <a:pathLst>
              <a:path w="1744979" h="144780">
                <a:moveTo>
                  <a:pt x="72389" y="0"/>
                </a:moveTo>
                <a:lnTo>
                  <a:pt x="44201" y="5685"/>
                </a:lnTo>
                <a:lnTo>
                  <a:pt x="21193" y="21193"/>
                </a:lnTo>
                <a:lnTo>
                  <a:pt x="5685" y="44201"/>
                </a:lnTo>
                <a:lnTo>
                  <a:pt x="0" y="72389"/>
                </a:lnTo>
                <a:lnTo>
                  <a:pt x="5685" y="100578"/>
                </a:lnTo>
                <a:lnTo>
                  <a:pt x="21193" y="123586"/>
                </a:lnTo>
                <a:lnTo>
                  <a:pt x="44201" y="139094"/>
                </a:lnTo>
                <a:lnTo>
                  <a:pt x="72389" y="144779"/>
                </a:lnTo>
                <a:lnTo>
                  <a:pt x="100578" y="139094"/>
                </a:lnTo>
                <a:lnTo>
                  <a:pt x="123586" y="123586"/>
                </a:lnTo>
                <a:lnTo>
                  <a:pt x="139094" y="100578"/>
                </a:lnTo>
                <a:lnTo>
                  <a:pt x="141859" y="86867"/>
                </a:lnTo>
                <a:lnTo>
                  <a:pt x="72389" y="86867"/>
                </a:lnTo>
                <a:lnTo>
                  <a:pt x="72389" y="57912"/>
                </a:lnTo>
                <a:lnTo>
                  <a:pt x="141859" y="57912"/>
                </a:lnTo>
                <a:lnTo>
                  <a:pt x="139094" y="44201"/>
                </a:lnTo>
                <a:lnTo>
                  <a:pt x="123586" y="21193"/>
                </a:lnTo>
                <a:lnTo>
                  <a:pt x="100578" y="5685"/>
                </a:lnTo>
                <a:lnTo>
                  <a:pt x="72389" y="0"/>
                </a:lnTo>
                <a:close/>
              </a:path>
              <a:path w="1744979" h="144780">
                <a:moveTo>
                  <a:pt x="1672590" y="0"/>
                </a:moveTo>
                <a:lnTo>
                  <a:pt x="1644401" y="5685"/>
                </a:lnTo>
                <a:lnTo>
                  <a:pt x="1621393" y="21193"/>
                </a:lnTo>
                <a:lnTo>
                  <a:pt x="1605885" y="44201"/>
                </a:lnTo>
                <a:lnTo>
                  <a:pt x="1600200" y="72389"/>
                </a:lnTo>
                <a:lnTo>
                  <a:pt x="1605885" y="100578"/>
                </a:lnTo>
                <a:lnTo>
                  <a:pt x="1621393" y="123586"/>
                </a:lnTo>
                <a:lnTo>
                  <a:pt x="1644401" y="139094"/>
                </a:lnTo>
                <a:lnTo>
                  <a:pt x="1672590" y="144779"/>
                </a:lnTo>
                <a:lnTo>
                  <a:pt x="1700778" y="139094"/>
                </a:lnTo>
                <a:lnTo>
                  <a:pt x="1723786" y="123586"/>
                </a:lnTo>
                <a:lnTo>
                  <a:pt x="1739294" y="100578"/>
                </a:lnTo>
                <a:lnTo>
                  <a:pt x="1742059" y="86867"/>
                </a:lnTo>
                <a:lnTo>
                  <a:pt x="1672590" y="86867"/>
                </a:lnTo>
                <a:lnTo>
                  <a:pt x="1672590" y="57912"/>
                </a:lnTo>
                <a:lnTo>
                  <a:pt x="1742059" y="57912"/>
                </a:lnTo>
                <a:lnTo>
                  <a:pt x="1739294" y="44201"/>
                </a:lnTo>
                <a:lnTo>
                  <a:pt x="1723786" y="21193"/>
                </a:lnTo>
                <a:lnTo>
                  <a:pt x="1700778" y="5685"/>
                </a:lnTo>
                <a:lnTo>
                  <a:pt x="1672590" y="0"/>
                </a:lnTo>
                <a:close/>
              </a:path>
              <a:path w="1744979" h="144780">
                <a:moveTo>
                  <a:pt x="141859" y="57912"/>
                </a:moveTo>
                <a:lnTo>
                  <a:pt x="72389" y="57912"/>
                </a:lnTo>
                <a:lnTo>
                  <a:pt x="72389" y="86867"/>
                </a:lnTo>
                <a:lnTo>
                  <a:pt x="141859" y="86867"/>
                </a:lnTo>
                <a:lnTo>
                  <a:pt x="144780" y="72389"/>
                </a:lnTo>
                <a:lnTo>
                  <a:pt x="141859" y="57912"/>
                </a:lnTo>
                <a:close/>
              </a:path>
              <a:path w="1744979" h="144780">
                <a:moveTo>
                  <a:pt x="1603120" y="57912"/>
                </a:moveTo>
                <a:lnTo>
                  <a:pt x="141859" y="57912"/>
                </a:lnTo>
                <a:lnTo>
                  <a:pt x="144780" y="72389"/>
                </a:lnTo>
                <a:lnTo>
                  <a:pt x="141859" y="86867"/>
                </a:lnTo>
                <a:lnTo>
                  <a:pt x="1603120" y="86867"/>
                </a:lnTo>
                <a:lnTo>
                  <a:pt x="1600200" y="72389"/>
                </a:lnTo>
                <a:lnTo>
                  <a:pt x="1603120" y="57912"/>
                </a:lnTo>
                <a:close/>
              </a:path>
              <a:path w="1744979" h="144780">
                <a:moveTo>
                  <a:pt x="1742059" y="57912"/>
                </a:moveTo>
                <a:lnTo>
                  <a:pt x="1672590" y="57912"/>
                </a:lnTo>
                <a:lnTo>
                  <a:pt x="1672590" y="86867"/>
                </a:lnTo>
                <a:lnTo>
                  <a:pt x="1742059" y="86867"/>
                </a:lnTo>
                <a:lnTo>
                  <a:pt x="1744979" y="72389"/>
                </a:lnTo>
                <a:lnTo>
                  <a:pt x="1742059" y="57912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7"/>
          <p:cNvSpPr/>
          <p:nvPr/>
        </p:nvSpPr>
        <p:spPr>
          <a:xfrm>
            <a:off x="5748380" y="2133256"/>
            <a:ext cx="165100" cy="2287905"/>
          </a:xfrm>
          <a:custGeom>
            <a:avLst/>
            <a:gdLst/>
            <a:ahLst/>
            <a:cxnLst/>
            <a:rect l="l" t="t" r="r" b="b"/>
            <a:pathLst>
              <a:path w="165100" h="2287904">
                <a:moveTo>
                  <a:pt x="58554" y="2145524"/>
                </a:moveTo>
                <a:lnTo>
                  <a:pt x="44791" y="2148169"/>
                </a:lnTo>
                <a:lnTo>
                  <a:pt x="21653" y="2163476"/>
                </a:lnTo>
                <a:lnTo>
                  <a:pt x="5945" y="2186356"/>
                </a:lnTo>
                <a:lnTo>
                  <a:pt x="0" y="2214498"/>
                </a:lnTo>
                <a:lnTo>
                  <a:pt x="5425" y="2242732"/>
                </a:lnTo>
                <a:lnTo>
                  <a:pt x="20732" y="2265870"/>
                </a:lnTo>
                <a:lnTo>
                  <a:pt x="43612" y="2281578"/>
                </a:lnTo>
                <a:lnTo>
                  <a:pt x="71755" y="2287523"/>
                </a:lnTo>
                <a:lnTo>
                  <a:pt x="99988" y="2282098"/>
                </a:lnTo>
                <a:lnTo>
                  <a:pt x="123126" y="2266791"/>
                </a:lnTo>
                <a:lnTo>
                  <a:pt x="138834" y="2243911"/>
                </a:lnTo>
                <a:lnTo>
                  <a:pt x="144780" y="2215769"/>
                </a:lnTo>
                <a:lnTo>
                  <a:pt x="144682" y="2215260"/>
                </a:lnTo>
                <a:lnTo>
                  <a:pt x="86868" y="2215260"/>
                </a:lnTo>
                <a:lnTo>
                  <a:pt x="57912" y="2215007"/>
                </a:lnTo>
                <a:lnTo>
                  <a:pt x="58554" y="2145524"/>
                </a:lnTo>
                <a:close/>
              </a:path>
              <a:path w="165100" h="2287904">
                <a:moveTo>
                  <a:pt x="73025" y="2142744"/>
                </a:moveTo>
                <a:lnTo>
                  <a:pt x="58554" y="2145524"/>
                </a:lnTo>
                <a:lnTo>
                  <a:pt x="57912" y="2215007"/>
                </a:lnTo>
                <a:lnTo>
                  <a:pt x="86868" y="2215260"/>
                </a:lnTo>
                <a:lnTo>
                  <a:pt x="87510" y="2145804"/>
                </a:lnTo>
                <a:lnTo>
                  <a:pt x="73025" y="2142744"/>
                </a:lnTo>
                <a:close/>
              </a:path>
              <a:path w="165100" h="2287904">
                <a:moveTo>
                  <a:pt x="87510" y="2145804"/>
                </a:moveTo>
                <a:lnTo>
                  <a:pt x="86868" y="2215260"/>
                </a:lnTo>
                <a:lnTo>
                  <a:pt x="144682" y="2215260"/>
                </a:lnTo>
                <a:lnTo>
                  <a:pt x="139354" y="2187535"/>
                </a:lnTo>
                <a:lnTo>
                  <a:pt x="124047" y="2164397"/>
                </a:lnTo>
                <a:lnTo>
                  <a:pt x="101167" y="2148689"/>
                </a:lnTo>
                <a:lnTo>
                  <a:pt x="87510" y="2145804"/>
                </a:lnTo>
                <a:close/>
              </a:path>
              <a:path w="165100" h="2287904">
                <a:moveTo>
                  <a:pt x="87538" y="2142744"/>
                </a:moveTo>
                <a:lnTo>
                  <a:pt x="73025" y="2142744"/>
                </a:lnTo>
                <a:lnTo>
                  <a:pt x="87510" y="2145804"/>
                </a:lnTo>
                <a:lnTo>
                  <a:pt x="87538" y="2142744"/>
                </a:lnTo>
                <a:close/>
              </a:path>
              <a:path w="165100" h="2287904">
                <a:moveTo>
                  <a:pt x="77081" y="141719"/>
                </a:moveTo>
                <a:lnTo>
                  <a:pt x="58554" y="2145524"/>
                </a:lnTo>
                <a:lnTo>
                  <a:pt x="73025" y="2142744"/>
                </a:lnTo>
                <a:lnTo>
                  <a:pt x="87538" y="2142744"/>
                </a:lnTo>
                <a:lnTo>
                  <a:pt x="106011" y="144779"/>
                </a:lnTo>
                <a:lnTo>
                  <a:pt x="91567" y="144779"/>
                </a:lnTo>
                <a:lnTo>
                  <a:pt x="77081" y="141719"/>
                </a:lnTo>
                <a:close/>
              </a:path>
              <a:path w="165100" h="2287904">
                <a:moveTo>
                  <a:pt x="77724" y="72262"/>
                </a:moveTo>
                <a:lnTo>
                  <a:pt x="77081" y="141719"/>
                </a:lnTo>
                <a:lnTo>
                  <a:pt x="91567" y="144779"/>
                </a:lnTo>
                <a:lnTo>
                  <a:pt x="106037" y="141999"/>
                </a:lnTo>
                <a:lnTo>
                  <a:pt x="106680" y="72516"/>
                </a:lnTo>
                <a:lnTo>
                  <a:pt x="77724" y="72262"/>
                </a:lnTo>
                <a:close/>
              </a:path>
              <a:path w="165100" h="2287904">
                <a:moveTo>
                  <a:pt x="106037" y="141999"/>
                </a:moveTo>
                <a:lnTo>
                  <a:pt x="91567" y="144779"/>
                </a:lnTo>
                <a:lnTo>
                  <a:pt x="106011" y="144779"/>
                </a:lnTo>
                <a:lnTo>
                  <a:pt x="106037" y="141999"/>
                </a:lnTo>
                <a:close/>
              </a:path>
              <a:path w="165100" h="2287904">
                <a:moveTo>
                  <a:pt x="164445" y="72262"/>
                </a:moveTo>
                <a:lnTo>
                  <a:pt x="77724" y="72262"/>
                </a:lnTo>
                <a:lnTo>
                  <a:pt x="106680" y="72516"/>
                </a:lnTo>
                <a:lnTo>
                  <a:pt x="106037" y="141999"/>
                </a:lnTo>
                <a:lnTo>
                  <a:pt x="119800" y="139354"/>
                </a:lnTo>
                <a:lnTo>
                  <a:pt x="142938" y="124047"/>
                </a:lnTo>
                <a:lnTo>
                  <a:pt x="158646" y="101167"/>
                </a:lnTo>
                <a:lnTo>
                  <a:pt x="164592" y="73025"/>
                </a:lnTo>
                <a:lnTo>
                  <a:pt x="164445" y="72262"/>
                </a:lnTo>
                <a:close/>
              </a:path>
              <a:path w="165100" h="2287904">
                <a:moveTo>
                  <a:pt x="92837" y="0"/>
                </a:moveTo>
                <a:lnTo>
                  <a:pt x="64603" y="5425"/>
                </a:lnTo>
                <a:lnTo>
                  <a:pt x="41465" y="20732"/>
                </a:lnTo>
                <a:lnTo>
                  <a:pt x="25757" y="43612"/>
                </a:lnTo>
                <a:lnTo>
                  <a:pt x="19812" y="71754"/>
                </a:lnTo>
                <a:lnTo>
                  <a:pt x="25237" y="99988"/>
                </a:lnTo>
                <a:lnTo>
                  <a:pt x="40544" y="123126"/>
                </a:lnTo>
                <a:lnTo>
                  <a:pt x="63424" y="138834"/>
                </a:lnTo>
                <a:lnTo>
                  <a:pt x="77081" y="141719"/>
                </a:lnTo>
                <a:lnTo>
                  <a:pt x="77724" y="72262"/>
                </a:lnTo>
                <a:lnTo>
                  <a:pt x="164445" y="72262"/>
                </a:lnTo>
                <a:lnTo>
                  <a:pt x="159166" y="44791"/>
                </a:lnTo>
                <a:lnTo>
                  <a:pt x="143859" y="21653"/>
                </a:lnTo>
                <a:lnTo>
                  <a:pt x="120979" y="5945"/>
                </a:lnTo>
                <a:lnTo>
                  <a:pt x="92837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8"/>
          <p:cNvSpPr txBox="1"/>
          <p:nvPr/>
        </p:nvSpPr>
        <p:spPr>
          <a:xfrm>
            <a:off x="5591536" y="5359742"/>
            <a:ext cx="63754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sz="2800" spc="-5" dirty="0" smtClean="0">
                <a:solidFill>
                  <a:srgbClr val="FF0000"/>
                </a:solidFill>
                <a:latin typeface="Arial"/>
                <a:cs typeface="Arial"/>
              </a:rPr>
              <a:t>Eve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81" name="object 79"/>
          <p:cNvSpPr txBox="1"/>
          <p:nvPr/>
        </p:nvSpPr>
        <p:spPr>
          <a:xfrm>
            <a:off x="1371554" y="638466"/>
            <a:ext cx="2586990" cy="611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252827"/>
                </a:solidFill>
                <a:latin typeface="Arial"/>
                <a:cs typeface="Arial"/>
              </a:rPr>
              <a:t>MAC:</a:t>
            </a:r>
            <a:r>
              <a:rPr sz="1800" spc="-90" dirty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52827"/>
                </a:solidFill>
                <a:latin typeface="Arial"/>
                <a:cs typeface="Arial"/>
              </a:rPr>
              <a:t>00:0A:E4:2E:9B:11</a:t>
            </a:r>
            <a:endParaRPr sz="1800" dirty="0">
              <a:latin typeface="Arial"/>
              <a:cs typeface="Arial"/>
            </a:endParaRPr>
          </a:p>
          <a:p>
            <a:pPr marL="339725">
              <a:lnSpc>
                <a:spcPct val="100000"/>
              </a:lnSpc>
              <a:spcBef>
                <a:spcPts val="409"/>
              </a:spcBef>
            </a:pPr>
            <a:r>
              <a:rPr lang="en-US" sz="1800" b="1" spc="-5" dirty="0" smtClean="0">
                <a:solidFill>
                  <a:srgbClr val="252827"/>
                </a:solidFill>
                <a:latin typeface="Arial"/>
                <a:cs typeface="Arial"/>
              </a:rPr>
              <a:t>Client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2" name="object 80"/>
          <p:cNvSpPr txBox="1"/>
          <p:nvPr/>
        </p:nvSpPr>
        <p:spPr>
          <a:xfrm>
            <a:off x="4591021" y="5823113"/>
            <a:ext cx="2780030" cy="315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252827"/>
                </a:solidFill>
                <a:latin typeface="Arial"/>
                <a:cs typeface="Arial"/>
              </a:rPr>
              <a:t>MAC:</a:t>
            </a:r>
            <a:r>
              <a:rPr sz="2000" spc="-110" dirty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827"/>
                </a:solidFill>
                <a:latin typeface="Arial"/>
                <a:cs typeface="Arial"/>
              </a:rPr>
              <a:t>00:22:64:34:60:88</a:t>
            </a:r>
            <a:endParaRPr sz="2000">
              <a:latin typeface="Arial"/>
              <a:cs typeface="Arial"/>
            </a:endParaRPr>
          </a:p>
        </p:txBody>
      </p:sp>
      <p:sp>
        <p:nvSpPr>
          <p:cNvPr id="83" name="object 81"/>
          <p:cNvSpPr txBox="1"/>
          <p:nvPr/>
        </p:nvSpPr>
        <p:spPr>
          <a:xfrm>
            <a:off x="7675098" y="638466"/>
            <a:ext cx="2602865" cy="687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252827"/>
                </a:solidFill>
                <a:latin typeface="Arial"/>
                <a:cs typeface="Arial"/>
              </a:rPr>
              <a:t>MAC:</a:t>
            </a:r>
            <a:r>
              <a:rPr sz="1800" spc="-50" dirty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52827"/>
                </a:solidFill>
                <a:latin typeface="Arial"/>
                <a:cs typeface="Arial"/>
              </a:rPr>
              <a:t>00:0A:E4:3B:47:7E</a:t>
            </a:r>
            <a:endParaRPr sz="1800" dirty="0">
              <a:latin typeface="Arial"/>
              <a:cs typeface="Arial"/>
            </a:endParaRPr>
          </a:p>
          <a:p>
            <a:pPr marL="1123950">
              <a:lnSpc>
                <a:spcPct val="100000"/>
              </a:lnSpc>
              <a:spcBef>
                <a:spcPts val="1010"/>
              </a:spcBef>
            </a:pPr>
            <a:r>
              <a:rPr lang="en-US" sz="1800" b="1" spc="-5" dirty="0" smtClean="0">
                <a:solidFill>
                  <a:srgbClr val="252827"/>
                </a:solidFill>
                <a:latin typeface="Arial"/>
                <a:cs typeface="Arial"/>
              </a:rPr>
              <a:t>Server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6" name="object 84"/>
          <p:cNvSpPr txBox="1"/>
          <p:nvPr/>
        </p:nvSpPr>
        <p:spPr>
          <a:xfrm>
            <a:off x="6143665" y="4041327"/>
            <a:ext cx="4014978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525" marR="763905" algn="ctr">
              <a:lnSpc>
                <a:spcPct val="100000"/>
              </a:lnSpc>
            </a:pPr>
            <a:r>
              <a:rPr lang="en-US" sz="1800" spc="-5" dirty="0" smtClean="0">
                <a:solidFill>
                  <a:srgbClr val="252827"/>
                </a:solidFill>
                <a:latin typeface="Arial"/>
                <a:cs typeface="Arial"/>
              </a:rPr>
              <a:t>ARP Response</a:t>
            </a:r>
          </a:p>
          <a:p>
            <a:pPr marL="771525" marR="763905" algn="ctr">
              <a:lnSpc>
                <a:spcPct val="100000"/>
              </a:lnSpc>
            </a:pPr>
            <a:r>
              <a:rPr sz="1800" dirty="0" smtClean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52827"/>
                </a:solidFill>
                <a:latin typeface="Arial"/>
                <a:cs typeface="Arial"/>
              </a:rPr>
              <a:t>Alice’s </a:t>
            </a:r>
            <a:r>
              <a:rPr sz="1800" dirty="0">
                <a:solidFill>
                  <a:srgbClr val="252827"/>
                </a:solidFill>
                <a:latin typeface="Arial"/>
                <a:cs typeface="Arial"/>
              </a:rPr>
              <a:t>IP→ </a:t>
            </a:r>
            <a:r>
              <a:rPr sz="1800" spc="-10" dirty="0">
                <a:solidFill>
                  <a:srgbClr val="252827"/>
                </a:solidFill>
                <a:latin typeface="Arial"/>
                <a:cs typeface="Arial"/>
              </a:rPr>
              <a:t>Eve’s</a:t>
            </a:r>
            <a:r>
              <a:rPr sz="1800" spc="-60" dirty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827"/>
                </a:solidFill>
                <a:latin typeface="Arial"/>
                <a:cs typeface="Arial"/>
              </a:rPr>
              <a:t>MAC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tabLst>
                <a:tab pos="2539365" algn="l"/>
              </a:tabLst>
            </a:pPr>
            <a:endParaRPr sz="1800" dirty="0">
              <a:latin typeface="Arial"/>
              <a:cs typeface="Arial"/>
            </a:endParaRPr>
          </a:p>
        </p:txBody>
      </p:sp>
      <p:sp>
        <p:nvSpPr>
          <p:cNvPr id="87" name="object 85"/>
          <p:cNvSpPr/>
          <p:nvPr/>
        </p:nvSpPr>
        <p:spPr>
          <a:xfrm>
            <a:off x="6246982" y="2338995"/>
            <a:ext cx="2237105" cy="2092960"/>
          </a:xfrm>
          <a:custGeom>
            <a:avLst/>
            <a:gdLst/>
            <a:ahLst/>
            <a:cxnLst/>
            <a:rect l="l" t="t" r="r" b="b"/>
            <a:pathLst>
              <a:path w="2237104" h="2092960">
                <a:moveTo>
                  <a:pt x="2177007" y="47429"/>
                </a:moveTo>
                <a:lnTo>
                  <a:pt x="0" y="2083181"/>
                </a:lnTo>
                <a:lnTo>
                  <a:pt x="8636" y="2092579"/>
                </a:lnTo>
                <a:lnTo>
                  <a:pt x="2185666" y="56679"/>
                </a:lnTo>
                <a:lnTo>
                  <a:pt x="2177007" y="47429"/>
                </a:lnTo>
                <a:close/>
              </a:path>
              <a:path w="2237104" h="2092960">
                <a:moveTo>
                  <a:pt x="2222629" y="38735"/>
                </a:moveTo>
                <a:lnTo>
                  <a:pt x="2186305" y="38735"/>
                </a:lnTo>
                <a:lnTo>
                  <a:pt x="2194941" y="48005"/>
                </a:lnTo>
                <a:lnTo>
                  <a:pt x="2185666" y="56679"/>
                </a:lnTo>
                <a:lnTo>
                  <a:pt x="2207387" y="79883"/>
                </a:lnTo>
                <a:lnTo>
                  <a:pt x="2222629" y="38735"/>
                </a:lnTo>
                <a:close/>
              </a:path>
              <a:path w="2237104" h="2092960">
                <a:moveTo>
                  <a:pt x="2186305" y="38735"/>
                </a:moveTo>
                <a:lnTo>
                  <a:pt x="2177007" y="47429"/>
                </a:lnTo>
                <a:lnTo>
                  <a:pt x="2185666" y="56679"/>
                </a:lnTo>
                <a:lnTo>
                  <a:pt x="2194941" y="48005"/>
                </a:lnTo>
                <a:lnTo>
                  <a:pt x="2186305" y="38735"/>
                </a:lnTo>
                <a:close/>
              </a:path>
              <a:path w="2237104" h="2092960">
                <a:moveTo>
                  <a:pt x="2236978" y="0"/>
                </a:moveTo>
                <a:lnTo>
                  <a:pt x="2155316" y="24257"/>
                </a:lnTo>
                <a:lnTo>
                  <a:pt x="2177007" y="47429"/>
                </a:lnTo>
                <a:lnTo>
                  <a:pt x="2186305" y="38735"/>
                </a:lnTo>
                <a:lnTo>
                  <a:pt x="2222629" y="38735"/>
                </a:lnTo>
                <a:lnTo>
                  <a:pt x="2236978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6"/>
          <p:cNvSpPr txBox="1"/>
          <p:nvPr/>
        </p:nvSpPr>
        <p:spPr>
          <a:xfrm>
            <a:off x="7679224" y="3263787"/>
            <a:ext cx="125412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252827"/>
                </a:solidFill>
                <a:latin typeface="Arial"/>
                <a:cs typeface="Arial"/>
              </a:rPr>
              <a:t>192.168.1.10</a:t>
            </a:r>
            <a:r>
              <a:rPr sz="1200" spc="-95" dirty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lang="en-US" sz="1200" spc="-5" dirty="0" smtClean="0">
                <a:solidFill>
                  <a:srgbClr val="252827"/>
                </a:solidFill>
                <a:latin typeface="Arial"/>
                <a:cs typeface="Arial"/>
              </a:rPr>
              <a:t>is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252827"/>
                </a:solidFill>
                <a:latin typeface="Arial"/>
                <a:cs typeface="Arial"/>
              </a:rPr>
              <a:t>00:22:64:34:60:88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9" name="object 87"/>
          <p:cNvSpPr/>
          <p:nvPr/>
        </p:nvSpPr>
        <p:spPr>
          <a:xfrm>
            <a:off x="3226160" y="2338995"/>
            <a:ext cx="1804670" cy="2092325"/>
          </a:xfrm>
          <a:custGeom>
            <a:avLst/>
            <a:gdLst/>
            <a:ahLst/>
            <a:cxnLst/>
            <a:rect l="l" t="t" r="r" b="b"/>
            <a:pathLst>
              <a:path w="1804670" h="2092325">
                <a:moveTo>
                  <a:pt x="54560" y="53607"/>
                </a:moveTo>
                <a:lnTo>
                  <a:pt x="45009" y="61833"/>
                </a:lnTo>
                <a:lnTo>
                  <a:pt x="1795018" y="2092070"/>
                </a:lnTo>
                <a:lnTo>
                  <a:pt x="1804670" y="2083689"/>
                </a:lnTo>
                <a:lnTo>
                  <a:pt x="54560" y="53607"/>
                </a:lnTo>
                <a:close/>
              </a:path>
              <a:path w="1804670" h="2092325">
                <a:moveTo>
                  <a:pt x="0" y="0"/>
                </a:moveTo>
                <a:lnTo>
                  <a:pt x="20955" y="82550"/>
                </a:lnTo>
                <a:lnTo>
                  <a:pt x="45009" y="61833"/>
                </a:lnTo>
                <a:lnTo>
                  <a:pt x="36703" y="52197"/>
                </a:lnTo>
                <a:lnTo>
                  <a:pt x="46228" y="43941"/>
                </a:lnTo>
                <a:lnTo>
                  <a:pt x="65783" y="43941"/>
                </a:lnTo>
                <a:lnTo>
                  <a:pt x="78612" y="32892"/>
                </a:lnTo>
                <a:lnTo>
                  <a:pt x="0" y="0"/>
                </a:lnTo>
                <a:close/>
              </a:path>
              <a:path w="1804670" h="2092325">
                <a:moveTo>
                  <a:pt x="46228" y="43941"/>
                </a:moveTo>
                <a:lnTo>
                  <a:pt x="36703" y="52197"/>
                </a:lnTo>
                <a:lnTo>
                  <a:pt x="45009" y="61833"/>
                </a:lnTo>
                <a:lnTo>
                  <a:pt x="54560" y="53607"/>
                </a:lnTo>
                <a:lnTo>
                  <a:pt x="46228" y="43941"/>
                </a:lnTo>
                <a:close/>
              </a:path>
              <a:path w="1804670" h="2092325">
                <a:moveTo>
                  <a:pt x="65783" y="43941"/>
                </a:moveTo>
                <a:lnTo>
                  <a:pt x="46228" y="43941"/>
                </a:lnTo>
                <a:lnTo>
                  <a:pt x="54560" y="53607"/>
                </a:lnTo>
                <a:lnTo>
                  <a:pt x="65783" y="43941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8"/>
          <p:cNvSpPr txBox="1"/>
          <p:nvPr/>
        </p:nvSpPr>
        <p:spPr>
          <a:xfrm>
            <a:off x="2874370" y="3263787"/>
            <a:ext cx="125412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 smtClean="0">
                <a:solidFill>
                  <a:srgbClr val="252827"/>
                </a:solidFill>
                <a:latin typeface="Arial"/>
                <a:cs typeface="Arial"/>
              </a:rPr>
              <a:t>192.168.1.</a:t>
            </a:r>
            <a:r>
              <a:rPr lang="en-US" sz="1200" spc="-5" dirty="0" smtClean="0">
                <a:solidFill>
                  <a:srgbClr val="252827"/>
                </a:solidFill>
                <a:latin typeface="Arial"/>
                <a:cs typeface="Arial"/>
              </a:rPr>
              <a:t>42</a:t>
            </a:r>
            <a:r>
              <a:rPr sz="1200" spc="-70" dirty="0" smtClean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lang="en-US" sz="1200" dirty="0" smtClean="0">
                <a:solidFill>
                  <a:srgbClr val="252827"/>
                </a:solidFill>
                <a:latin typeface="Arial"/>
                <a:cs typeface="Arial"/>
              </a:rPr>
              <a:t>is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252827"/>
                </a:solidFill>
                <a:latin typeface="Arial"/>
                <a:cs typeface="Arial"/>
              </a:rPr>
              <a:t>00:22:64:34:60:88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278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ARP Spoofing Prevention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 prevention mechanisms</a:t>
            </a:r>
          </a:p>
          <a:p>
            <a:r>
              <a:rPr lang="en-US" dirty="0" smtClean="0"/>
              <a:t>Simplest: check if more than one different machine answer to a ARP request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annot know which is the true one, but at least can know if someone is messing up with the network</a:t>
            </a:r>
          </a:p>
          <a:p>
            <a:r>
              <a:rPr lang="en-US" dirty="0" smtClean="0"/>
              <a:t>Static ARP tables: manual registration of MAC addresses to static, fixed IP addresses on a local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4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Layer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6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032" y="138983"/>
            <a:ext cx="10515600" cy="1325563"/>
          </a:xfrm>
        </p:spPr>
        <p:txBody>
          <a:bodyPr/>
          <a:lstStyle/>
          <a:p>
            <a:r>
              <a:rPr lang="en-US" dirty="0" smtClean="0"/>
              <a:t>Internet Protocol (IP)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315" y="1275018"/>
            <a:ext cx="4729317" cy="532242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network protocol to move packets between 2 nodes on the internet</a:t>
            </a:r>
          </a:p>
          <a:p>
            <a:r>
              <a:rPr lang="en-US" dirty="0" smtClean="0"/>
              <a:t>Internet can be seen as a collection of independent LANs connected via routers and gateways</a:t>
            </a:r>
          </a:p>
          <a:p>
            <a:r>
              <a:rPr lang="en-US" dirty="0" smtClean="0"/>
              <a:t>Link Layer works on a LAN, but here we need communications with nodes on different LANs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0" y="1275018"/>
            <a:ext cx="7078900" cy="558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6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Addresses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142" y="1825625"/>
            <a:ext cx="11798710" cy="4860310"/>
          </a:xfrm>
        </p:spPr>
        <p:txBody>
          <a:bodyPr/>
          <a:lstStyle/>
          <a:p>
            <a:r>
              <a:rPr lang="en-US" dirty="0" smtClean="0"/>
              <a:t>2 main versions, IPv4 and IPv6</a:t>
            </a:r>
          </a:p>
          <a:p>
            <a:r>
              <a:rPr lang="en-US" i="1" dirty="0" smtClean="0"/>
              <a:t>IPv4</a:t>
            </a:r>
            <a:r>
              <a:rPr lang="en-US" dirty="0" smtClean="0"/>
              <a:t>: 32-bits, currently most used, but running out of available new addresses for new machines</a:t>
            </a:r>
          </a:p>
          <a:p>
            <a:pPr lvl="1"/>
            <a:r>
              <a:rPr lang="en-US" dirty="0" smtClean="0"/>
              <a:t>Represented with by 4 byte numbers (0-255 values) separated by “.”, </a:t>
            </a:r>
            <a:r>
              <a:rPr lang="en-US" dirty="0" err="1" smtClean="0"/>
              <a:t>eg</a:t>
            </a:r>
            <a:r>
              <a:rPr lang="en-US" dirty="0" smtClean="0"/>
              <a:t> 127.0.0.1</a:t>
            </a:r>
          </a:p>
          <a:p>
            <a:r>
              <a:rPr lang="en-US" i="1" dirty="0" smtClean="0"/>
              <a:t>IPv6</a:t>
            </a:r>
            <a:r>
              <a:rPr lang="en-US" dirty="0" smtClean="0"/>
              <a:t>: 128-bits, </a:t>
            </a:r>
            <a:r>
              <a:rPr lang="en-US" i="1" dirty="0" smtClean="0"/>
              <a:t>slowly</a:t>
            </a:r>
            <a:r>
              <a:rPr lang="en-US" dirty="0" smtClean="0"/>
              <a:t> trying to replace IPv4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9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703" y="30808"/>
            <a:ext cx="10515600" cy="93153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Many Different Kinds of Attacks</a:t>
            </a:r>
            <a:endParaRPr lang="en-US" dirty="0"/>
          </a:p>
        </p:txBody>
      </p:sp>
      <p:sp>
        <p:nvSpPr>
          <p:cNvPr id="15" name="object 5"/>
          <p:cNvSpPr/>
          <p:nvPr/>
        </p:nvSpPr>
        <p:spPr>
          <a:xfrm>
            <a:off x="1964387" y="969264"/>
            <a:ext cx="7729728" cy="5436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6"/>
          <p:cNvSpPr/>
          <p:nvPr/>
        </p:nvSpPr>
        <p:spPr>
          <a:xfrm>
            <a:off x="1795223" y="3840480"/>
            <a:ext cx="2409444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7"/>
          <p:cNvSpPr/>
          <p:nvPr/>
        </p:nvSpPr>
        <p:spPr>
          <a:xfrm>
            <a:off x="4671010" y="6557772"/>
            <a:ext cx="2409444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"/>
          <p:cNvSpPr/>
          <p:nvPr/>
        </p:nvSpPr>
        <p:spPr>
          <a:xfrm>
            <a:off x="7770826" y="6405372"/>
            <a:ext cx="2410968" cy="304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9"/>
          <p:cNvSpPr/>
          <p:nvPr/>
        </p:nvSpPr>
        <p:spPr>
          <a:xfrm>
            <a:off x="1650443" y="6385560"/>
            <a:ext cx="2410968" cy="304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875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IP Packets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39" y="1825624"/>
            <a:ext cx="11690555" cy="4870143"/>
          </a:xfrm>
        </p:spPr>
        <p:txBody>
          <a:bodyPr/>
          <a:lstStyle/>
          <a:p>
            <a:r>
              <a:rPr lang="en-US" dirty="0" smtClean="0"/>
              <a:t>If destination IP address is on same LAN, use ARP to get MAC address, and send it directly via Link Layer</a:t>
            </a:r>
          </a:p>
          <a:p>
            <a:r>
              <a:rPr lang="en-US" dirty="0" smtClean="0"/>
              <a:t>If destination IP address is on different LAN, need to send packet to the LAN </a:t>
            </a:r>
            <a:r>
              <a:rPr lang="en-US" i="1" dirty="0" smtClean="0"/>
              <a:t>Gateway</a:t>
            </a:r>
          </a:p>
          <a:p>
            <a:r>
              <a:rPr lang="en-US" dirty="0" smtClean="0"/>
              <a:t>Client needs to know IP address of Gateway, and then use ARP to get its MAC to send packet to it</a:t>
            </a:r>
          </a:p>
          <a:p>
            <a:r>
              <a:rPr lang="en-US" dirty="0" smtClean="0"/>
              <a:t>When Gateway receives packet for node not in the LAN, needs to route it out toward other routers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23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Gateways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419" y="1825625"/>
            <a:ext cx="7203688" cy="4842804"/>
          </a:xfrm>
        </p:spPr>
        <p:txBody>
          <a:bodyPr/>
          <a:lstStyle/>
          <a:p>
            <a:r>
              <a:rPr lang="en-US" dirty="0" smtClean="0"/>
              <a:t>Each LAN has 1 </a:t>
            </a:r>
            <a:r>
              <a:rPr lang="en-US" i="1" dirty="0" smtClean="0"/>
              <a:t>gateway</a:t>
            </a:r>
            <a:r>
              <a:rPr lang="en-US" dirty="0" smtClean="0"/>
              <a:t> (e.g., a </a:t>
            </a:r>
            <a:r>
              <a:rPr lang="en-US" dirty="0" err="1" smtClean="0"/>
              <a:t>WiFi</a:t>
            </a:r>
            <a:r>
              <a:rPr lang="en-US" dirty="0" smtClean="0"/>
              <a:t> router), which is the entry/exit point for the LAN</a:t>
            </a:r>
          </a:p>
          <a:p>
            <a:r>
              <a:rPr lang="en-US" dirty="0" smtClean="0"/>
              <a:t>A packet might go through several </a:t>
            </a:r>
            <a:r>
              <a:rPr lang="en-US" i="1" dirty="0" smtClean="0"/>
              <a:t>routers</a:t>
            </a:r>
            <a:r>
              <a:rPr lang="en-US" dirty="0" smtClean="0"/>
              <a:t> before reaching the gateway of the destination LAN</a:t>
            </a:r>
          </a:p>
          <a:p>
            <a:r>
              <a:rPr lang="en-US" i="1" dirty="0" smtClean="0"/>
              <a:t>Very complex </a:t>
            </a:r>
            <a:r>
              <a:rPr lang="en-US" dirty="0" smtClean="0"/>
              <a:t>algorithms to find out to which router to send packet next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844" y="1910576"/>
            <a:ext cx="4595209" cy="362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47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110" y="125894"/>
            <a:ext cx="4001429" cy="1325563"/>
          </a:xfrm>
        </p:spPr>
        <p:txBody>
          <a:bodyPr/>
          <a:lstStyle/>
          <a:p>
            <a:r>
              <a:rPr lang="en-US" dirty="0" smtClean="0"/>
              <a:t>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000" y="1272573"/>
            <a:ext cx="6183270" cy="536792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Many paths from a sender to a receiver</a:t>
            </a:r>
          </a:p>
          <a:p>
            <a:r>
              <a:rPr lang="en-US" dirty="0" smtClean="0"/>
              <a:t>Ideally, want the </a:t>
            </a:r>
            <a:r>
              <a:rPr lang="en-US" i="1" dirty="0" smtClean="0"/>
              <a:t>shortest</a:t>
            </a:r>
            <a:r>
              <a:rPr lang="en-US" dirty="0" smtClean="0"/>
              <a:t> one</a:t>
            </a:r>
          </a:p>
          <a:p>
            <a:r>
              <a:rPr lang="en-US" dirty="0" smtClean="0"/>
              <a:t>Problems: (1) routers can come and go; (2) a single router does not know the whole network topology; (3) some routers could be misconfigured</a:t>
            </a:r>
          </a:p>
          <a:p>
            <a:r>
              <a:rPr lang="en-US" dirty="0" smtClean="0"/>
              <a:t>Note: finding shortest path in a graph is something that some of you will see in </a:t>
            </a:r>
            <a:r>
              <a:rPr lang="en-US" i="1" dirty="0" smtClean="0"/>
              <a:t>Algorithms</a:t>
            </a:r>
            <a:r>
              <a:rPr lang="en-US" dirty="0" smtClean="0"/>
              <a:t> course next semester</a:t>
            </a:r>
          </a:p>
          <a:p>
            <a:endParaRPr lang="en-US" dirty="0"/>
          </a:p>
        </p:txBody>
      </p:sp>
      <p:pic>
        <p:nvPicPr>
          <p:cNvPr id="1026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832" y="176385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ifi rou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973" y="1272574"/>
            <a:ext cx="829295" cy="62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266" y="2366808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36" y="3618376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168" y="1690688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003" y="3617584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288" y="4425230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879" y="4850789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04" y="5735277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6612" y="4141687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36" y="2686283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433" y="3000982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erv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057" y="5788684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>
            <a:stCxn id="1026" idx="2"/>
            <a:endCxn id="1028" idx="3"/>
          </p:cNvCxnSpPr>
          <p:nvPr/>
        </p:nvCxnSpPr>
        <p:spPr>
          <a:xfrm flipH="1">
            <a:off x="10042268" y="1148226"/>
            <a:ext cx="687458" cy="435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2"/>
            <a:endCxn id="11" idx="3"/>
          </p:cNvCxnSpPr>
          <p:nvPr/>
        </p:nvCxnSpPr>
        <p:spPr>
          <a:xfrm flipH="1">
            <a:off x="10434433" y="4599661"/>
            <a:ext cx="749456" cy="480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30" idx="1"/>
            <a:endCxn id="14" idx="3"/>
          </p:cNvCxnSpPr>
          <p:nvPr/>
        </p:nvCxnSpPr>
        <p:spPr>
          <a:xfrm flipH="1">
            <a:off x="8599690" y="2595795"/>
            <a:ext cx="588576" cy="319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30" idx="3"/>
            <a:endCxn id="15" idx="0"/>
          </p:cNvCxnSpPr>
          <p:nvPr/>
        </p:nvCxnSpPr>
        <p:spPr>
          <a:xfrm>
            <a:off x="10262820" y="2595795"/>
            <a:ext cx="708890" cy="4051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030" idx="0"/>
            <a:endCxn id="1028" idx="2"/>
          </p:cNvCxnSpPr>
          <p:nvPr/>
        </p:nvCxnSpPr>
        <p:spPr>
          <a:xfrm flipH="1" flipV="1">
            <a:off x="9627621" y="1894545"/>
            <a:ext cx="97922" cy="4722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2" idx="0"/>
            <a:endCxn id="13" idx="2"/>
          </p:cNvCxnSpPr>
          <p:nvPr/>
        </p:nvCxnSpPr>
        <p:spPr>
          <a:xfrm flipH="1" flipV="1">
            <a:off x="11183889" y="4599661"/>
            <a:ext cx="21292" cy="11356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" idx="2"/>
            <a:endCxn id="13" idx="0"/>
          </p:cNvCxnSpPr>
          <p:nvPr/>
        </p:nvCxnSpPr>
        <p:spPr>
          <a:xfrm>
            <a:off x="10971710" y="3458956"/>
            <a:ext cx="212179" cy="682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9" idx="3"/>
            <a:endCxn id="13" idx="1"/>
          </p:cNvCxnSpPr>
          <p:nvPr/>
        </p:nvCxnSpPr>
        <p:spPr>
          <a:xfrm>
            <a:off x="10349557" y="3846571"/>
            <a:ext cx="297055" cy="5241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5" idx="2"/>
            <a:endCxn id="9" idx="3"/>
          </p:cNvCxnSpPr>
          <p:nvPr/>
        </p:nvCxnSpPr>
        <p:spPr>
          <a:xfrm flipH="1">
            <a:off x="10349557" y="3458956"/>
            <a:ext cx="622153" cy="3876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7" idx="2"/>
            <a:endCxn id="10" idx="0"/>
          </p:cNvCxnSpPr>
          <p:nvPr/>
        </p:nvCxnSpPr>
        <p:spPr>
          <a:xfrm flipH="1">
            <a:off x="7043565" y="4076350"/>
            <a:ext cx="1018848" cy="3488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7" idx="2"/>
            <a:endCxn id="1032" idx="0"/>
          </p:cNvCxnSpPr>
          <p:nvPr/>
        </p:nvCxnSpPr>
        <p:spPr>
          <a:xfrm>
            <a:off x="8062413" y="4076350"/>
            <a:ext cx="556615" cy="1712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4" idx="2"/>
            <a:endCxn id="7" idx="0"/>
          </p:cNvCxnSpPr>
          <p:nvPr/>
        </p:nvCxnSpPr>
        <p:spPr>
          <a:xfrm>
            <a:off x="8062413" y="3144257"/>
            <a:ext cx="0" cy="4741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2"/>
            <a:endCxn id="9" idx="1"/>
          </p:cNvCxnSpPr>
          <p:nvPr/>
        </p:nvCxnSpPr>
        <p:spPr>
          <a:xfrm>
            <a:off x="8062413" y="3144257"/>
            <a:ext cx="1212590" cy="702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8" idx="2"/>
            <a:endCxn id="10" idx="0"/>
          </p:cNvCxnSpPr>
          <p:nvPr/>
        </p:nvCxnSpPr>
        <p:spPr>
          <a:xfrm flipH="1">
            <a:off x="7043565" y="2148662"/>
            <a:ext cx="63880" cy="2276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8" idx="2"/>
            <a:endCxn id="14" idx="0"/>
          </p:cNvCxnSpPr>
          <p:nvPr/>
        </p:nvCxnSpPr>
        <p:spPr>
          <a:xfrm>
            <a:off x="7107445" y="2148662"/>
            <a:ext cx="954968" cy="5376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8" idx="0"/>
          </p:cNvCxnSpPr>
          <p:nvPr/>
        </p:nvCxnSpPr>
        <p:spPr>
          <a:xfrm>
            <a:off x="6942338" y="585926"/>
            <a:ext cx="165107" cy="110476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1030" idx="0"/>
          </p:cNvCxnSpPr>
          <p:nvPr/>
        </p:nvCxnSpPr>
        <p:spPr>
          <a:xfrm flipH="1">
            <a:off x="9725543" y="1940294"/>
            <a:ext cx="1125853" cy="42651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15" idx="3"/>
          </p:cNvCxnSpPr>
          <p:nvPr/>
        </p:nvCxnSpPr>
        <p:spPr>
          <a:xfrm flipH="1">
            <a:off x="11508987" y="3229969"/>
            <a:ext cx="41696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8" idx="0"/>
          </p:cNvCxnSpPr>
          <p:nvPr/>
        </p:nvCxnSpPr>
        <p:spPr>
          <a:xfrm flipH="1">
            <a:off x="7107445" y="721367"/>
            <a:ext cx="667007" cy="96932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0" idx="2"/>
          </p:cNvCxnSpPr>
          <p:nvPr/>
        </p:nvCxnSpPr>
        <p:spPr>
          <a:xfrm>
            <a:off x="7043565" y="4883204"/>
            <a:ext cx="31940" cy="90548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10" idx="2"/>
          </p:cNvCxnSpPr>
          <p:nvPr/>
        </p:nvCxnSpPr>
        <p:spPr>
          <a:xfrm flipH="1">
            <a:off x="6506288" y="4883204"/>
            <a:ext cx="537277" cy="64322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2" idx="2"/>
          </p:cNvCxnSpPr>
          <p:nvPr/>
        </p:nvCxnSpPr>
        <p:spPr>
          <a:xfrm>
            <a:off x="11205181" y="6193251"/>
            <a:ext cx="0" cy="44724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11" idx="2"/>
          </p:cNvCxnSpPr>
          <p:nvPr/>
        </p:nvCxnSpPr>
        <p:spPr>
          <a:xfrm>
            <a:off x="9897156" y="5308763"/>
            <a:ext cx="8605" cy="100497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13" idx="0"/>
          </p:cNvCxnSpPr>
          <p:nvPr/>
        </p:nvCxnSpPr>
        <p:spPr>
          <a:xfrm flipH="1">
            <a:off x="11183889" y="3944160"/>
            <a:ext cx="749456" cy="197527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endCxn id="15" idx="0"/>
          </p:cNvCxnSpPr>
          <p:nvPr/>
        </p:nvCxnSpPr>
        <p:spPr>
          <a:xfrm flipH="1">
            <a:off x="10971710" y="2473997"/>
            <a:ext cx="856318" cy="52698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223754" y="242472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Sender</a:t>
            </a:r>
            <a:endParaRPr lang="en-US" sz="2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6642637" y="6052822"/>
            <a:ext cx="1251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8787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832" y="176385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ifi rou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973" y="1272574"/>
            <a:ext cx="829295" cy="62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266" y="2366808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36" y="3618376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168" y="1690688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003" y="3617584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288" y="4425230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879" y="4850789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04" y="5735277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6612" y="4141687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36" y="2686283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433" y="3000982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erv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057" y="5788684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>
            <a:stCxn id="1026" idx="2"/>
            <a:endCxn id="1028" idx="3"/>
          </p:cNvCxnSpPr>
          <p:nvPr/>
        </p:nvCxnSpPr>
        <p:spPr>
          <a:xfrm flipH="1">
            <a:off x="10042268" y="1148226"/>
            <a:ext cx="687458" cy="435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2"/>
            <a:endCxn id="11" idx="3"/>
          </p:cNvCxnSpPr>
          <p:nvPr/>
        </p:nvCxnSpPr>
        <p:spPr>
          <a:xfrm flipH="1">
            <a:off x="10434433" y="4599661"/>
            <a:ext cx="749456" cy="480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30" idx="1"/>
            <a:endCxn id="14" idx="3"/>
          </p:cNvCxnSpPr>
          <p:nvPr/>
        </p:nvCxnSpPr>
        <p:spPr>
          <a:xfrm flipH="1">
            <a:off x="8599690" y="2595795"/>
            <a:ext cx="588576" cy="319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30" idx="3"/>
            <a:endCxn id="15" idx="0"/>
          </p:cNvCxnSpPr>
          <p:nvPr/>
        </p:nvCxnSpPr>
        <p:spPr>
          <a:xfrm>
            <a:off x="10262820" y="2595795"/>
            <a:ext cx="708890" cy="4051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030" idx="0"/>
            <a:endCxn id="1028" idx="2"/>
          </p:cNvCxnSpPr>
          <p:nvPr/>
        </p:nvCxnSpPr>
        <p:spPr>
          <a:xfrm flipH="1" flipV="1">
            <a:off x="9627621" y="1894545"/>
            <a:ext cx="97922" cy="4722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2" idx="0"/>
            <a:endCxn id="13" idx="2"/>
          </p:cNvCxnSpPr>
          <p:nvPr/>
        </p:nvCxnSpPr>
        <p:spPr>
          <a:xfrm flipH="1" flipV="1">
            <a:off x="11183889" y="4599661"/>
            <a:ext cx="21292" cy="11356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" idx="2"/>
            <a:endCxn id="13" idx="0"/>
          </p:cNvCxnSpPr>
          <p:nvPr/>
        </p:nvCxnSpPr>
        <p:spPr>
          <a:xfrm>
            <a:off x="10971710" y="3458956"/>
            <a:ext cx="212179" cy="682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9" idx="3"/>
            <a:endCxn id="13" idx="1"/>
          </p:cNvCxnSpPr>
          <p:nvPr/>
        </p:nvCxnSpPr>
        <p:spPr>
          <a:xfrm>
            <a:off x="10349557" y="3846571"/>
            <a:ext cx="297055" cy="5241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5" idx="2"/>
            <a:endCxn id="9" idx="3"/>
          </p:cNvCxnSpPr>
          <p:nvPr/>
        </p:nvCxnSpPr>
        <p:spPr>
          <a:xfrm flipH="1">
            <a:off x="10349557" y="3458956"/>
            <a:ext cx="622153" cy="3876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7" idx="2"/>
            <a:endCxn id="10" idx="0"/>
          </p:cNvCxnSpPr>
          <p:nvPr/>
        </p:nvCxnSpPr>
        <p:spPr>
          <a:xfrm flipH="1">
            <a:off x="7043565" y="4076350"/>
            <a:ext cx="1018848" cy="3488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7" idx="2"/>
            <a:endCxn id="1032" idx="0"/>
          </p:cNvCxnSpPr>
          <p:nvPr/>
        </p:nvCxnSpPr>
        <p:spPr>
          <a:xfrm>
            <a:off x="8062413" y="4076350"/>
            <a:ext cx="556615" cy="1712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4" idx="2"/>
            <a:endCxn id="7" idx="0"/>
          </p:cNvCxnSpPr>
          <p:nvPr/>
        </p:nvCxnSpPr>
        <p:spPr>
          <a:xfrm>
            <a:off x="8062413" y="3144257"/>
            <a:ext cx="0" cy="4741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2"/>
            <a:endCxn id="9" idx="1"/>
          </p:cNvCxnSpPr>
          <p:nvPr/>
        </p:nvCxnSpPr>
        <p:spPr>
          <a:xfrm>
            <a:off x="8062413" y="3144257"/>
            <a:ext cx="1212590" cy="702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8" idx="2"/>
            <a:endCxn id="10" idx="0"/>
          </p:cNvCxnSpPr>
          <p:nvPr/>
        </p:nvCxnSpPr>
        <p:spPr>
          <a:xfrm flipH="1">
            <a:off x="7043565" y="2148662"/>
            <a:ext cx="63880" cy="2276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8" idx="2"/>
            <a:endCxn id="14" idx="0"/>
          </p:cNvCxnSpPr>
          <p:nvPr/>
        </p:nvCxnSpPr>
        <p:spPr>
          <a:xfrm>
            <a:off x="7107445" y="2148662"/>
            <a:ext cx="954968" cy="5376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8" idx="0"/>
          </p:cNvCxnSpPr>
          <p:nvPr/>
        </p:nvCxnSpPr>
        <p:spPr>
          <a:xfrm>
            <a:off x="6942338" y="585926"/>
            <a:ext cx="165107" cy="110476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1030" idx="0"/>
          </p:cNvCxnSpPr>
          <p:nvPr/>
        </p:nvCxnSpPr>
        <p:spPr>
          <a:xfrm flipH="1">
            <a:off x="9725543" y="1940294"/>
            <a:ext cx="1125853" cy="42651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15" idx="3"/>
          </p:cNvCxnSpPr>
          <p:nvPr/>
        </p:nvCxnSpPr>
        <p:spPr>
          <a:xfrm flipH="1">
            <a:off x="11508987" y="3229969"/>
            <a:ext cx="41696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8" idx="0"/>
          </p:cNvCxnSpPr>
          <p:nvPr/>
        </p:nvCxnSpPr>
        <p:spPr>
          <a:xfrm flipH="1">
            <a:off x="7107445" y="721367"/>
            <a:ext cx="667007" cy="96932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0" idx="2"/>
          </p:cNvCxnSpPr>
          <p:nvPr/>
        </p:nvCxnSpPr>
        <p:spPr>
          <a:xfrm>
            <a:off x="7043565" y="4883204"/>
            <a:ext cx="31940" cy="90548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10" idx="2"/>
          </p:cNvCxnSpPr>
          <p:nvPr/>
        </p:nvCxnSpPr>
        <p:spPr>
          <a:xfrm flipH="1">
            <a:off x="6506288" y="4883204"/>
            <a:ext cx="537277" cy="64322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2" idx="2"/>
          </p:cNvCxnSpPr>
          <p:nvPr/>
        </p:nvCxnSpPr>
        <p:spPr>
          <a:xfrm>
            <a:off x="11205181" y="6193251"/>
            <a:ext cx="0" cy="44724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11" idx="2"/>
          </p:cNvCxnSpPr>
          <p:nvPr/>
        </p:nvCxnSpPr>
        <p:spPr>
          <a:xfrm>
            <a:off x="9897156" y="5308763"/>
            <a:ext cx="8605" cy="100497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13" idx="0"/>
          </p:cNvCxnSpPr>
          <p:nvPr/>
        </p:nvCxnSpPr>
        <p:spPr>
          <a:xfrm flipH="1">
            <a:off x="11183889" y="3944160"/>
            <a:ext cx="749456" cy="197527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endCxn id="15" idx="0"/>
          </p:cNvCxnSpPr>
          <p:nvPr/>
        </p:nvCxnSpPr>
        <p:spPr>
          <a:xfrm flipH="1">
            <a:off x="10971710" y="2473997"/>
            <a:ext cx="856318" cy="52698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223754" y="242472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Sender</a:t>
            </a:r>
            <a:endParaRPr lang="en-US" sz="2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6642637" y="6052822"/>
            <a:ext cx="1251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</a:t>
            </a:r>
            <a:endParaRPr lang="en-US" sz="2400" dirty="0"/>
          </a:p>
        </p:txBody>
      </p:sp>
      <p:pic>
        <p:nvPicPr>
          <p:cNvPr id="46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77" y="221657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Image result for wifi rou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518" y="1317846"/>
            <a:ext cx="829295" cy="62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811" y="2412080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81" y="3663648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13" y="1735960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548" y="3662856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33" y="4470502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424" y="4896061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449" y="5780549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157" y="4186959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81" y="2731555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978" y="3046254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8" descr="Image result for serv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02" y="5833956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Straight Connector 64"/>
          <p:cNvCxnSpPr>
            <a:stCxn id="46" idx="2"/>
            <a:endCxn id="47" idx="3"/>
          </p:cNvCxnSpPr>
          <p:nvPr/>
        </p:nvCxnSpPr>
        <p:spPr>
          <a:xfrm flipH="1">
            <a:off x="4010813" y="1193498"/>
            <a:ext cx="687458" cy="435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59" idx="2"/>
            <a:endCxn id="57" idx="3"/>
          </p:cNvCxnSpPr>
          <p:nvPr/>
        </p:nvCxnSpPr>
        <p:spPr>
          <a:xfrm flipH="1">
            <a:off x="4402978" y="4644933"/>
            <a:ext cx="749456" cy="480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52" idx="1"/>
            <a:endCxn id="62" idx="3"/>
          </p:cNvCxnSpPr>
          <p:nvPr/>
        </p:nvCxnSpPr>
        <p:spPr>
          <a:xfrm flipH="1">
            <a:off x="2568235" y="2641067"/>
            <a:ext cx="588576" cy="319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52" idx="3"/>
            <a:endCxn id="63" idx="0"/>
          </p:cNvCxnSpPr>
          <p:nvPr/>
        </p:nvCxnSpPr>
        <p:spPr>
          <a:xfrm>
            <a:off x="4231365" y="2641067"/>
            <a:ext cx="708890" cy="4051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2" idx="0"/>
            <a:endCxn id="47" idx="2"/>
          </p:cNvCxnSpPr>
          <p:nvPr/>
        </p:nvCxnSpPr>
        <p:spPr>
          <a:xfrm flipH="1" flipV="1">
            <a:off x="3596166" y="1939817"/>
            <a:ext cx="97922" cy="4722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58" idx="0"/>
            <a:endCxn id="59" idx="2"/>
          </p:cNvCxnSpPr>
          <p:nvPr/>
        </p:nvCxnSpPr>
        <p:spPr>
          <a:xfrm flipH="1" flipV="1">
            <a:off x="5152434" y="4644933"/>
            <a:ext cx="21292" cy="11356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3" idx="2"/>
            <a:endCxn id="59" idx="0"/>
          </p:cNvCxnSpPr>
          <p:nvPr/>
        </p:nvCxnSpPr>
        <p:spPr>
          <a:xfrm>
            <a:off x="4940255" y="3504228"/>
            <a:ext cx="212179" cy="682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55" idx="3"/>
            <a:endCxn id="59" idx="1"/>
          </p:cNvCxnSpPr>
          <p:nvPr/>
        </p:nvCxnSpPr>
        <p:spPr>
          <a:xfrm>
            <a:off x="4318102" y="3891843"/>
            <a:ext cx="297055" cy="5241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3" idx="2"/>
            <a:endCxn id="55" idx="3"/>
          </p:cNvCxnSpPr>
          <p:nvPr/>
        </p:nvCxnSpPr>
        <p:spPr>
          <a:xfrm flipH="1">
            <a:off x="4318102" y="3504228"/>
            <a:ext cx="622153" cy="3876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53" idx="2"/>
            <a:endCxn id="56" idx="0"/>
          </p:cNvCxnSpPr>
          <p:nvPr/>
        </p:nvCxnSpPr>
        <p:spPr>
          <a:xfrm flipH="1">
            <a:off x="1012110" y="4121622"/>
            <a:ext cx="1018848" cy="3488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53" idx="2"/>
            <a:endCxn id="64" idx="0"/>
          </p:cNvCxnSpPr>
          <p:nvPr/>
        </p:nvCxnSpPr>
        <p:spPr>
          <a:xfrm>
            <a:off x="2030958" y="4121622"/>
            <a:ext cx="556615" cy="1712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2" idx="2"/>
            <a:endCxn id="53" idx="0"/>
          </p:cNvCxnSpPr>
          <p:nvPr/>
        </p:nvCxnSpPr>
        <p:spPr>
          <a:xfrm>
            <a:off x="2030958" y="3189529"/>
            <a:ext cx="0" cy="4741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2" idx="2"/>
            <a:endCxn id="55" idx="1"/>
          </p:cNvCxnSpPr>
          <p:nvPr/>
        </p:nvCxnSpPr>
        <p:spPr>
          <a:xfrm>
            <a:off x="2030958" y="3189529"/>
            <a:ext cx="1212590" cy="702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54" idx="2"/>
            <a:endCxn id="56" idx="0"/>
          </p:cNvCxnSpPr>
          <p:nvPr/>
        </p:nvCxnSpPr>
        <p:spPr>
          <a:xfrm flipH="1">
            <a:off x="1012110" y="2193934"/>
            <a:ext cx="63880" cy="2276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54" idx="2"/>
            <a:endCxn id="62" idx="0"/>
          </p:cNvCxnSpPr>
          <p:nvPr/>
        </p:nvCxnSpPr>
        <p:spPr>
          <a:xfrm>
            <a:off x="1075990" y="2193934"/>
            <a:ext cx="954968" cy="5376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54" idx="0"/>
          </p:cNvCxnSpPr>
          <p:nvPr/>
        </p:nvCxnSpPr>
        <p:spPr>
          <a:xfrm>
            <a:off x="910883" y="631198"/>
            <a:ext cx="165107" cy="110476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endCxn id="52" idx="0"/>
          </p:cNvCxnSpPr>
          <p:nvPr/>
        </p:nvCxnSpPr>
        <p:spPr>
          <a:xfrm flipH="1">
            <a:off x="3694088" y="1985566"/>
            <a:ext cx="1125853" cy="42651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endCxn id="63" idx="3"/>
          </p:cNvCxnSpPr>
          <p:nvPr/>
        </p:nvCxnSpPr>
        <p:spPr>
          <a:xfrm flipH="1">
            <a:off x="5477532" y="3275241"/>
            <a:ext cx="41696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endCxn id="54" idx="0"/>
          </p:cNvCxnSpPr>
          <p:nvPr/>
        </p:nvCxnSpPr>
        <p:spPr>
          <a:xfrm flipH="1">
            <a:off x="1075990" y="766639"/>
            <a:ext cx="667007" cy="96932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56" idx="2"/>
          </p:cNvCxnSpPr>
          <p:nvPr/>
        </p:nvCxnSpPr>
        <p:spPr>
          <a:xfrm>
            <a:off x="1012110" y="4928476"/>
            <a:ext cx="31940" cy="90548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56" idx="2"/>
          </p:cNvCxnSpPr>
          <p:nvPr/>
        </p:nvCxnSpPr>
        <p:spPr>
          <a:xfrm flipH="1">
            <a:off x="474833" y="4928476"/>
            <a:ext cx="537277" cy="64322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58" idx="2"/>
          </p:cNvCxnSpPr>
          <p:nvPr/>
        </p:nvCxnSpPr>
        <p:spPr>
          <a:xfrm>
            <a:off x="5173726" y="6238523"/>
            <a:ext cx="0" cy="44724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57" idx="2"/>
          </p:cNvCxnSpPr>
          <p:nvPr/>
        </p:nvCxnSpPr>
        <p:spPr>
          <a:xfrm>
            <a:off x="3865701" y="5354035"/>
            <a:ext cx="8605" cy="100497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endCxn id="59" idx="0"/>
          </p:cNvCxnSpPr>
          <p:nvPr/>
        </p:nvCxnSpPr>
        <p:spPr>
          <a:xfrm flipH="1">
            <a:off x="5152434" y="3989432"/>
            <a:ext cx="749456" cy="197527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endCxn id="63" idx="0"/>
          </p:cNvCxnSpPr>
          <p:nvPr/>
        </p:nvCxnSpPr>
        <p:spPr>
          <a:xfrm flipH="1">
            <a:off x="4940255" y="2519269"/>
            <a:ext cx="856318" cy="52698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3192299" y="287744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Sender</a:t>
            </a:r>
            <a:endParaRPr lang="en-US" sz="2400" dirty="0"/>
          </a:p>
        </p:txBody>
      </p:sp>
      <p:sp>
        <p:nvSpPr>
          <p:cNvPr id="102" name="TextBox 101"/>
          <p:cNvSpPr txBox="1"/>
          <p:nvPr/>
        </p:nvSpPr>
        <p:spPr>
          <a:xfrm>
            <a:off x="611182" y="6098094"/>
            <a:ext cx="1251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</a:t>
            </a:r>
            <a:endParaRPr lang="en-US" sz="2400" dirty="0"/>
          </a:p>
        </p:txBody>
      </p:sp>
      <p:sp>
        <p:nvSpPr>
          <p:cNvPr id="16" name="Left Arrow 15"/>
          <p:cNvSpPr/>
          <p:nvPr/>
        </p:nvSpPr>
        <p:spPr>
          <a:xfrm rot="19452721">
            <a:off x="9962977" y="1157628"/>
            <a:ext cx="736492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Arrow 102"/>
          <p:cNvSpPr/>
          <p:nvPr/>
        </p:nvSpPr>
        <p:spPr>
          <a:xfrm rot="19405501">
            <a:off x="3936803" y="1210080"/>
            <a:ext cx="715835" cy="484632"/>
          </a:xfrm>
          <a:prstGeom prst="lef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Left Arrow 103"/>
          <p:cNvSpPr/>
          <p:nvPr/>
        </p:nvSpPr>
        <p:spPr>
          <a:xfrm rot="15556065">
            <a:off x="3407484" y="1956507"/>
            <a:ext cx="501380" cy="484632"/>
          </a:xfrm>
          <a:prstGeom prst="lef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Left Arrow 104"/>
          <p:cNvSpPr/>
          <p:nvPr/>
        </p:nvSpPr>
        <p:spPr>
          <a:xfrm rot="19589058">
            <a:off x="2574037" y="2534824"/>
            <a:ext cx="533834" cy="484632"/>
          </a:xfrm>
          <a:prstGeom prst="lef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Left Arrow 105"/>
          <p:cNvSpPr/>
          <p:nvPr/>
        </p:nvSpPr>
        <p:spPr>
          <a:xfrm rot="16200000">
            <a:off x="1819945" y="3159202"/>
            <a:ext cx="464392" cy="484632"/>
          </a:xfrm>
          <a:prstGeom prst="lef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Left Arrow 106"/>
          <p:cNvSpPr/>
          <p:nvPr/>
        </p:nvSpPr>
        <p:spPr>
          <a:xfrm rot="15222188">
            <a:off x="1534592" y="4745154"/>
            <a:ext cx="1525634" cy="484632"/>
          </a:xfrm>
          <a:prstGeom prst="lef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Arrow 107"/>
          <p:cNvSpPr/>
          <p:nvPr/>
        </p:nvSpPr>
        <p:spPr>
          <a:xfrm rot="15414582">
            <a:off x="9437782" y="1913652"/>
            <a:ext cx="499502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Left Arrow 109"/>
          <p:cNvSpPr/>
          <p:nvPr/>
        </p:nvSpPr>
        <p:spPr>
          <a:xfrm rot="3791379">
            <a:off x="10270087" y="3833240"/>
            <a:ext cx="401537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Left Arrow 110"/>
          <p:cNvSpPr/>
          <p:nvPr/>
        </p:nvSpPr>
        <p:spPr>
          <a:xfrm rot="1832769">
            <a:off x="8232238" y="3245627"/>
            <a:ext cx="1042163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Left Arrow 111"/>
          <p:cNvSpPr/>
          <p:nvPr/>
        </p:nvSpPr>
        <p:spPr>
          <a:xfrm rot="2061244">
            <a:off x="7252844" y="2162269"/>
            <a:ext cx="681489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Left Arrow 112"/>
          <p:cNvSpPr/>
          <p:nvPr/>
        </p:nvSpPr>
        <p:spPr>
          <a:xfrm rot="16358908">
            <a:off x="5940843" y="3084161"/>
            <a:ext cx="2177438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Left Arrow 113"/>
          <p:cNvSpPr/>
          <p:nvPr/>
        </p:nvSpPr>
        <p:spPr>
          <a:xfrm rot="9413271">
            <a:off x="7242478" y="4019417"/>
            <a:ext cx="666021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Left Arrow 114"/>
          <p:cNvSpPr/>
          <p:nvPr/>
        </p:nvSpPr>
        <p:spPr>
          <a:xfrm rot="15126512">
            <a:off x="7582181" y="4682561"/>
            <a:ext cx="1544440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Left Arrow 115"/>
          <p:cNvSpPr/>
          <p:nvPr/>
        </p:nvSpPr>
        <p:spPr>
          <a:xfrm rot="12672584">
            <a:off x="10309285" y="2564061"/>
            <a:ext cx="495644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Left Arrow 116"/>
          <p:cNvSpPr/>
          <p:nvPr/>
        </p:nvSpPr>
        <p:spPr>
          <a:xfrm rot="14907602">
            <a:off x="10795607" y="3578168"/>
            <a:ext cx="655651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51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832" y="176385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ifi rou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973" y="1272574"/>
            <a:ext cx="829295" cy="62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266" y="2366808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36" y="3618376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168" y="1690688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003" y="3617584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288" y="4425230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879" y="4850789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04" y="5735277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6612" y="4141687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36" y="2686283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433" y="3000982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erv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057" y="5788684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>
            <a:stCxn id="1026" idx="2"/>
            <a:endCxn id="1028" idx="3"/>
          </p:cNvCxnSpPr>
          <p:nvPr/>
        </p:nvCxnSpPr>
        <p:spPr>
          <a:xfrm flipH="1">
            <a:off x="10042268" y="1148226"/>
            <a:ext cx="687458" cy="435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2"/>
            <a:endCxn id="11" idx="3"/>
          </p:cNvCxnSpPr>
          <p:nvPr/>
        </p:nvCxnSpPr>
        <p:spPr>
          <a:xfrm flipH="1">
            <a:off x="10434433" y="4599661"/>
            <a:ext cx="749456" cy="480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30" idx="1"/>
            <a:endCxn id="14" idx="3"/>
          </p:cNvCxnSpPr>
          <p:nvPr/>
        </p:nvCxnSpPr>
        <p:spPr>
          <a:xfrm flipH="1">
            <a:off x="8599690" y="2595795"/>
            <a:ext cx="588576" cy="319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30" idx="3"/>
            <a:endCxn id="15" idx="0"/>
          </p:cNvCxnSpPr>
          <p:nvPr/>
        </p:nvCxnSpPr>
        <p:spPr>
          <a:xfrm>
            <a:off x="10262820" y="2595795"/>
            <a:ext cx="708890" cy="4051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030" idx="0"/>
            <a:endCxn id="1028" idx="2"/>
          </p:cNvCxnSpPr>
          <p:nvPr/>
        </p:nvCxnSpPr>
        <p:spPr>
          <a:xfrm flipH="1" flipV="1">
            <a:off x="9627621" y="1894545"/>
            <a:ext cx="97922" cy="4722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2" idx="0"/>
            <a:endCxn id="13" idx="2"/>
          </p:cNvCxnSpPr>
          <p:nvPr/>
        </p:nvCxnSpPr>
        <p:spPr>
          <a:xfrm flipH="1" flipV="1">
            <a:off x="11183889" y="4599661"/>
            <a:ext cx="21292" cy="11356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" idx="2"/>
            <a:endCxn id="13" idx="0"/>
          </p:cNvCxnSpPr>
          <p:nvPr/>
        </p:nvCxnSpPr>
        <p:spPr>
          <a:xfrm>
            <a:off x="10971710" y="3458956"/>
            <a:ext cx="212179" cy="682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9" idx="3"/>
            <a:endCxn id="13" idx="1"/>
          </p:cNvCxnSpPr>
          <p:nvPr/>
        </p:nvCxnSpPr>
        <p:spPr>
          <a:xfrm>
            <a:off x="10349557" y="3846571"/>
            <a:ext cx="297055" cy="5241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5" idx="2"/>
            <a:endCxn id="9" idx="3"/>
          </p:cNvCxnSpPr>
          <p:nvPr/>
        </p:nvCxnSpPr>
        <p:spPr>
          <a:xfrm flipH="1">
            <a:off x="10349557" y="3458956"/>
            <a:ext cx="622153" cy="3876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7" idx="2"/>
            <a:endCxn id="10" idx="0"/>
          </p:cNvCxnSpPr>
          <p:nvPr/>
        </p:nvCxnSpPr>
        <p:spPr>
          <a:xfrm flipH="1">
            <a:off x="7043565" y="4076350"/>
            <a:ext cx="1018848" cy="3488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7" idx="2"/>
            <a:endCxn id="1032" idx="0"/>
          </p:cNvCxnSpPr>
          <p:nvPr/>
        </p:nvCxnSpPr>
        <p:spPr>
          <a:xfrm>
            <a:off x="8062413" y="4076350"/>
            <a:ext cx="556615" cy="1712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4" idx="2"/>
            <a:endCxn id="7" idx="0"/>
          </p:cNvCxnSpPr>
          <p:nvPr/>
        </p:nvCxnSpPr>
        <p:spPr>
          <a:xfrm>
            <a:off x="8062413" y="3144257"/>
            <a:ext cx="0" cy="4741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2"/>
            <a:endCxn id="9" idx="1"/>
          </p:cNvCxnSpPr>
          <p:nvPr/>
        </p:nvCxnSpPr>
        <p:spPr>
          <a:xfrm>
            <a:off x="8062413" y="3144257"/>
            <a:ext cx="1212590" cy="702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8" idx="2"/>
            <a:endCxn id="10" idx="0"/>
          </p:cNvCxnSpPr>
          <p:nvPr/>
        </p:nvCxnSpPr>
        <p:spPr>
          <a:xfrm flipH="1">
            <a:off x="7043565" y="2148662"/>
            <a:ext cx="63880" cy="2276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8" idx="2"/>
            <a:endCxn id="14" idx="0"/>
          </p:cNvCxnSpPr>
          <p:nvPr/>
        </p:nvCxnSpPr>
        <p:spPr>
          <a:xfrm>
            <a:off x="7107445" y="2148662"/>
            <a:ext cx="954968" cy="5376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8" idx="0"/>
          </p:cNvCxnSpPr>
          <p:nvPr/>
        </p:nvCxnSpPr>
        <p:spPr>
          <a:xfrm>
            <a:off x="6942338" y="585926"/>
            <a:ext cx="165107" cy="110476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1030" idx="0"/>
          </p:cNvCxnSpPr>
          <p:nvPr/>
        </p:nvCxnSpPr>
        <p:spPr>
          <a:xfrm flipH="1">
            <a:off x="9725543" y="1940294"/>
            <a:ext cx="1125853" cy="42651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15" idx="3"/>
          </p:cNvCxnSpPr>
          <p:nvPr/>
        </p:nvCxnSpPr>
        <p:spPr>
          <a:xfrm flipH="1">
            <a:off x="11508987" y="3229969"/>
            <a:ext cx="41696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8" idx="0"/>
          </p:cNvCxnSpPr>
          <p:nvPr/>
        </p:nvCxnSpPr>
        <p:spPr>
          <a:xfrm flipH="1">
            <a:off x="7107445" y="721367"/>
            <a:ext cx="667007" cy="96932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0" idx="2"/>
          </p:cNvCxnSpPr>
          <p:nvPr/>
        </p:nvCxnSpPr>
        <p:spPr>
          <a:xfrm>
            <a:off x="7043565" y="4883204"/>
            <a:ext cx="31940" cy="90548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10" idx="2"/>
          </p:cNvCxnSpPr>
          <p:nvPr/>
        </p:nvCxnSpPr>
        <p:spPr>
          <a:xfrm flipH="1">
            <a:off x="6506288" y="4883204"/>
            <a:ext cx="537277" cy="64322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2" idx="2"/>
          </p:cNvCxnSpPr>
          <p:nvPr/>
        </p:nvCxnSpPr>
        <p:spPr>
          <a:xfrm>
            <a:off x="11205181" y="6193251"/>
            <a:ext cx="0" cy="44724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11" idx="2"/>
          </p:cNvCxnSpPr>
          <p:nvPr/>
        </p:nvCxnSpPr>
        <p:spPr>
          <a:xfrm>
            <a:off x="9897156" y="5308763"/>
            <a:ext cx="8605" cy="100497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13" idx="0"/>
          </p:cNvCxnSpPr>
          <p:nvPr/>
        </p:nvCxnSpPr>
        <p:spPr>
          <a:xfrm flipH="1">
            <a:off x="11183889" y="3944160"/>
            <a:ext cx="749456" cy="197527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endCxn id="15" idx="0"/>
          </p:cNvCxnSpPr>
          <p:nvPr/>
        </p:nvCxnSpPr>
        <p:spPr>
          <a:xfrm flipH="1">
            <a:off x="10971710" y="2473997"/>
            <a:ext cx="856318" cy="52698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223754" y="242472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Sender</a:t>
            </a:r>
            <a:endParaRPr lang="en-US" sz="2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6642637" y="6052822"/>
            <a:ext cx="1251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</a:t>
            </a:r>
            <a:endParaRPr lang="en-US" sz="2400" dirty="0"/>
          </a:p>
        </p:txBody>
      </p:sp>
      <p:sp>
        <p:nvSpPr>
          <p:cNvPr id="16" name="Left Arrow 15"/>
          <p:cNvSpPr/>
          <p:nvPr/>
        </p:nvSpPr>
        <p:spPr>
          <a:xfrm rot="19452721">
            <a:off x="9962977" y="1157628"/>
            <a:ext cx="736492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Arrow 107"/>
          <p:cNvSpPr/>
          <p:nvPr/>
        </p:nvSpPr>
        <p:spPr>
          <a:xfrm rot="15414582">
            <a:off x="9437782" y="1913652"/>
            <a:ext cx="499502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Left Arrow 109"/>
          <p:cNvSpPr/>
          <p:nvPr/>
        </p:nvSpPr>
        <p:spPr>
          <a:xfrm rot="3791379">
            <a:off x="10270087" y="3833240"/>
            <a:ext cx="401537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Left Arrow 110"/>
          <p:cNvSpPr/>
          <p:nvPr/>
        </p:nvSpPr>
        <p:spPr>
          <a:xfrm rot="1832769">
            <a:off x="8232238" y="3245627"/>
            <a:ext cx="1042163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Left Arrow 111"/>
          <p:cNvSpPr/>
          <p:nvPr/>
        </p:nvSpPr>
        <p:spPr>
          <a:xfrm rot="9391267">
            <a:off x="8670215" y="2538736"/>
            <a:ext cx="417163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Left Arrow 115"/>
          <p:cNvSpPr/>
          <p:nvPr/>
        </p:nvSpPr>
        <p:spPr>
          <a:xfrm rot="12672584">
            <a:off x="10309285" y="2564061"/>
            <a:ext cx="495644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Left Arrow 116"/>
          <p:cNvSpPr/>
          <p:nvPr/>
        </p:nvSpPr>
        <p:spPr>
          <a:xfrm rot="14907602">
            <a:off x="10795607" y="3578168"/>
            <a:ext cx="655651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itle 1"/>
          <p:cNvSpPr>
            <a:spLocks noGrp="1"/>
          </p:cNvSpPr>
          <p:nvPr>
            <p:ph type="title"/>
          </p:nvPr>
        </p:nvSpPr>
        <p:spPr>
          <a:xfrm>
            <a:off x="321176" y="129254"/>
            <a:ext cx="4001429" cy="1325563"/>
          </a:xfrm>
        </p:spPr>
        <p:txBody>
          <a:bodyPr/>
          <a:lstStyle/>
          <a:p>
            <a:r>
              <a:rPr lang="en-US" dirty="0" smtClean="0"/>
              <a:t>Cycles</a:t>
            </a:r>
            <a:endParaRPr lang="en-US" dirty="0"/>
          </a:p>
        </p:txBody>
      </p:sp>
      <p:sp>
        <p:nvSpPr>
          <p:cNvPr id="119" name="Content Placeholder 2"/>
          <p:cNvSpPr>
            <a:spLocks noGrp="1"/>
          </p:cNvSpPr>
          <p:nvPr>
            <p:ph idx="1"/>
          </p:nvPr>
        </p:nvSpPr>
        <p:spPr>
          <a:xfrm>
            <a:off x="182000" y="1272573"/>
            <a:ext cx="6183270" cy="5367923"/>
          </a:xfrm>
        </p:spPr>
        <p:txBody>
          <a:bodyPr>
            <a:normAutofit/>
          </a:bodyPr>
          <a:lstStyle/>
          <a:p>
            <a:r>
              <a:rPr lang="en-US" dirty="0" smtClean="0"/>
              <a:t>Due to </a:t>
            </a:r>
            <a:r>
              <a:rPr lang="en-US" i="1" dirty="0" smtClean="0"/>
              <a:t>misconfigurations</a:t>
            </a:r>
            <a:r>
              <a:rPr lang="en-US" dirty="0" smtClean="0"/>
              <a:t>, or </a:t>
            </a:r>
            <a:r>
              <a:rPr lang="en-US" i="1" dirty="0" smtClean="0"/>
              <a:t>dynamic changes in topology</a:t>
            </a:r>
            <a:r>
              <a:rPr lang="en-US" dirty="0" smtClean="0"/>
              <a:t>, a packet could be sent back-and-forward in a </a:t>
            </a:r>
            <a:r>
              <a:rPr lang="en-US" i="1" dirty="0" smtClean="0"/>
              <a:t>cycle</a:t>
            </a:r>
          </a:p>
          <a:p>
            <a:r>
              <a:rPr lang="en-US" dirty="0" smtClean="0"/>
              <a:t>Packet will never be delivered, and client will just wait for nothing, in eternity</a:t>
            </a:r>
          </a:p>
          <a:p>
            <a:r>
              <a:rPr lang="en-US" dirty="0" smtClean="0"/>
              <a:t>Internet protocol has a mechanism to avoid such issue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2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Time-To-Live (TTL)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452" y="1825624"/>
            <a:ext cx="11096348" cy="4832627"/>
          </a:xfrm>
        </p:spPr>
        <p:txBody>
          <a:bodyPr/>
          <a:lstStyle/>
          <a:p>
            <a:r>
              <a:rPr lang="en-US" dirty="0" smtClean="0"/>
              <a:t>Each IP packet has a TTL counter, </a:t>
            </a:r>
            <a:r>
              <a:rPr lang="en-US" dirty="0" err="1" smtClean="0"/>
              <a:t>eg</a:t>
            </a:r>
            <a:r>
              <a:rPr lang="en-US" dirty="0" smtClean="0"/>
              <a:t> set to N=50</a:t>
            </a:r>
          </a:p>
          <a:p>
            <a:r>
              <a:rPr lang="en-US" dirty="0" smtClean="0"/>
              <a:t>Each time a router receives a packet, it </a:t>
            </a:r>
            <a:r>
              <a:rPr lang="en-US" i="1" dirty="0" smtClean="0"/>
              <a:t>decreases</a:t>
            </a:r>
            <a:r>
              <a:rPr lang="en-US" dirty="0" smtClean="0"/>
              <a:t> the counter by 1 </a:t>
            </a:r>
          </a:p>
          <a:p>
            <a:r>
              <a:rPr lang="en-US" dirty="0" smtClean="0"/>
              <a:t>When a router sees a TTL=1, it </a:t>
            </a:r>
            <a:r>
              <a:rPr lang="en-US" i="1" dirty="0" smtClean="0"/>
              <a:t>discards</a:t>
            </a:r>
            <a:r>
              <a:rPr lang="en-US" dirty="0" smtClean="0"/>
              <a:t> the packet, and send an error message back to the client sender</a:t>
            </a:r>
          </a:p>
          <a:p>
            <a:r>
              <a:rPr lang="en-US" dirty="0" smtClean="0"/>
              <a:t>At most a path would be N long, and so impossible to have infinite cycles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487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207" y="365125"/>
            <a:ext cx="11683013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But what if low TTL on purpose?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208" y="1825624"/>
            <a:ext cx="4845522" cy="484150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Start sending IP packets with TTL=1, and increase by 1 at each new request</a:t>
            </a:r>
          </a:p>
          <a:p>
            <a:r>
              <a:rPr lang="en-US" dirty="0" smtClean="0"/>
              <a:t>Each time getting back an error message from a router in the path</a:t>
            </a:r>
          </a:p>
          <a:p>
            <a:r>
              <a:rPr lang="en-US" dirty="0" smtClean="0"/>
              <a:t>This way can find all routers toward destination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000">
            <a:off x="5038747" y="1979741"/>
            <a:ext cx="7186257" cy="391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10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919" y="165075"/>
            <a:ext cx="10515600" cy="6176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13 </a:t>
            </a:r>
            <a:r>
              <a:rPr lang="en-US" dirty="0" smtClean="0"/>
              <a:t>machines from </a:t>
            </a:r>
            <a:r>
              <a:rPr lang="en-US" dirty="0" err="1"/>
              <a:t>Fjerdingen</a:t>
            </a:r>
            <a:r>
              <a:rPr lang="en-US" dirty="0"/>
              <a:t> </a:t>
            </a:r>
            <a:r>
              <a:rPr lang="en-US" dirty="0" smtClean="0"/>
              <a:t>to </a:t>
            </a:r>
            <a:r>
              <a:rPr lang="en-US" i="1" dirty="0" smtClean="0"/>
              <a:t>google.com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06" y="849952"/>
            <a:ext cx="11680705" cy="503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9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986" y="1825625"/>
            <a:ext cx="588041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IP addresses are allocated/sold to companies by a standard internet organization</a:t>
            </a:r>
          </a:p>
          <a:p>
            <a:r>
              <a:rPr lang="en-US" dirty="0" smtClean="0"/>
              <a:t>Given an IP address, can find </a:t>
            </a:r>
            <a:r>
              <a:rPr lang="en-US" i="1" dirty="0" smtClean="0"/>
              <a:t>owner</a:t>
            </a:r>
            <a:r>
              <a:rPr lang="en-US" dirty="0" smtClean="0"/>
              <a:t> and estimation of the </a:t>
            </a:r>
            <a:r>
              <a:rPr lang="en-US" i="1" dirty="0" smtClean="0"/>
              <a:t>location</a:t>
            </a:r>
          </a:p>
          <a:p>
            <a:r>
              <a:rPr lang="en-US" dirty="0" smtClean="0"/>
              <a:t>Different services can tell you that, </a:t>
            </a:r>
            <a:r>
              <a:rPr lang="en-US" dirty="0" err="1" smtClean="0"/>
              <a:t>eg</a:t>
            </a:r>
            <a:r>
              <a:rPr lang="en-US" dirty="0"/>
              <a:t> </a:t>
            </a:r>
            <a:r>
              <a:rPr lang="en-US" i="1" dirty="0"/>
              <a:t>www.iplocation.net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453" y="1211766"/>
            <a:ext cx="5870022" cy="378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54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the route to </a:t>
            </a:r>
            <a:r>
              <a:rPr lang="en-US" i="1" dirty="0" smtClean="0"/>
              <a:t>google.com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639" y="1825625"/>
            <a:ext cx="6491868" cy="4738726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 smtClean="0"/>
              <a:t>10.x.x.x</a:t>
            </a:r>
            <a:r>
              <a:rPr lang="en-US" dirty="0" smtClean="0"/>
              <a:t>: local IP (discussed later)</a:t>
            </a:r>
          </a:p>
          <a:p>
            <a:r>
              <a:rPr lang="en-US" i="1" dirty="0" smtClean="0"/>
              <a:t>81.175.52.97</a:t>
            </a:r>
            <a:r>
              <a:rPr lang="en-US" dirty="0" smtClean="0"/>
              <a:t>: Westerdals, Oslo</a:t>
            </a:r>
          </a:p>
          <a:p>
            <a:r>
              <a:rPr lang="en-US" i="1" dirty="0" smtClean="0"/>
              <a:t>77.88.111.60</a:t>
            </a:r>
            <a:r>
              <a:rPr lang="en-US" dirty="0" smtClean="0"/>
              <a:t>: backbone </a:t>
            </a:r>
            <a:r>
              <a:rPr lang="en-US" dirty="0"/>
              <a:t>router</a:t>
            </a:r>
            <a:endParaRPr lang="en-US" dirty="0" smtClean="0"/>
          </a:p>
          <a:p>
            <a:r>
              <a:rPr lang="en-US" i="1" dirty="0" smtClean="0"/>
              <a:t>62.115.137.252</a:t>
            </a:r>
            <a:r>
              <a:rPr lang="en-US" dirty="0"/>
              <a:t>: </a:t>
            </a:r>
            <a:r>
              <a:rPr lang="en-US" dirty="0" err="1"/>
              <a:t>Telia</a:t>
            </a:r>
            <a:r>
              <a:rPr lang="en-US" dirty="0"/>
              <a:t> Company </a:t>
            </a:r>
            <a:r>
              <a:rPr lang="en-US" dirty="0" smtClean="0"/>
              <a:t>AB, Germany</a:t>
            </a:r>
          </a:p>
          <a:p>
            <a:r>
              <a:rPr lang="en-US" i="1" dirty="0" smtClean="0"/>
              <a:t>216.58.209.142</a:t>
            </a:r>
            <a:r>
              <a:rPr lang="en-US" dirty="0" smtClean="0"/>
              <a:t>: Google, California</a:t>
            </a:r>
          </a:p>
          <a:p>
            <a:r>
              <a:rPr lang="en-US" dirty="0" smtClean="0"/>
              <a:t>In other words, </a:t>
            </a:r>
            <a:r>
              <a:rPr lang="en-US" i="1" dirty="0" smtClean="0"/>
              <a:t>before</a:t>
            </a:r>
            <a:r>
              <a:rPr lang="en-US" dirty="0" smtClean="0"/>
              <a:t> reaching server in </a:t>
            </a:r>
            <a:r>
              <a:rPr lang="en-US" i="1" dirty="0" smtClean="0"/>
              <a:t>California</a:t>
            </a:r>
            <a:r>
              <a:rPr lang="en-US" dirty="0" smtClean="0"/>
              <a:t>, packets go first through </a:t>
            </a:r>
            <a:r>
              <a:rPr lang="en-US" i="1" dirty="0" smtClean="0"/>
              <a:t>Germany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152" y="1825625"/>
            <a:ext cx="5206145" cy="224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89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Protocol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734" y="1825625"/>
            <a:ext cx="11791784" cy="4901178"/>
          </a:xfrm>
        </p:spPr>
        <p:txBody>
          <a:bodyPr/>
          <a:lstStyle/>
          <a:p>
            <a:r>
              <a:rPr lang="en-US" dirty="0" smtClean="0"/>
              <a:t>Communications over internet are very complex</a:t>
            </a:r>
          </a:p>
          <a:p>
            <a:r>
              <a:rPr lang="en-US" dirty="0" smtClean="0"/>
              <a:t>The sending/receiving of messages is abstracted in </a:t>
            </a:r>
            <a:r>
              <a:rPr lang="en-US" i="1" dirty="0" smtClean="0"/>
              <a:t>layers</a:t>
            </a:r>
          </a:p>
          <a:p>
            <a:r>
              <a:rPr lang="en-US" dirty="0" smtClean="0"/>
              <a:t>When programming at a certain level, do not need to know of the layers directly underneath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when making a request to retrieve an HTML page using HTTP, do not need to have to deal with low level details of sending of packets over a fiber optic vs </a:t>
            </a:r>
            <a:r>
              <a:rPr lang="en-US" dirty="0" err="1" smtClean="0"/>
              <a:t>WiFi</a:t>
            </a:r>
            <a:endParaRPr lang="en-US" dirty="0" smtClean="0"/>
          </a:p>
          <a:p>
            <a:r>
              <a:rPr lang="en-US" dirty="0" smtClean="0"/>
              <a:t>Not only this makes coding easier, but also enable the use of variegated protocols/hardware in the lower 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0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287" y="365125"/>
            <a:ext cx="11967099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Internet Control Message Protocol (ICMP)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819" y="1825624"/>
            <a:ext cx="11860567" cy="4885894"/>
          </a:xfrm>
        </p:spPr>
        <p:txBody>
          <a:bodyPr/>
          <a:lstStyle/>
          <a:p>
            <a:r>
              <a:rPr lang="en-US" dirty="0" smtClean="0"/>
              <a:t>Protocol used to diagnostic a network</a:t>
            </a:r>
          </a:p>
          <a:p>
            <a:r>
              <a:rPr lang="en-US" i="1" dirty="0" smtClean="0"/>
              <a:t>Ping</a:t>
            </a:r>
            <a:r>
              <a:rPr lang="en-US" dirty="0" smtClean="0"/>
              <a:t>: utility/program that checks if a host is reachable, and how long it takes to reach it</a:t>
            </a:r>
          </a:p>
          <a:p>
            <a:r>
              <a:rPr lang="en-US" i="1" dirty="0" smtClean="0"/>
              <a:t>Traceroute</a:t>
            </a:r>
            <a:r>
              <a:rPr lang="en-US" dirty="0" smtClean="0"/>
              <a:t>: </a:t>
            </a:r>
            <a:r>
              <a:rPr lang="en-US" dirty="0"/>
              <a:t>utility/program that checks </a:t>
            </a:r>
            <a:r>
              <a:rPr lang="en-US" dirty="0" smtClean="0"/>
              <a:t>the path toward a host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what seen in previous slides based on TTL counters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440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928" y="263155"/>
            <a:ext cx="10515600" cy="67787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Pinging </a:t>
            </a:r>
            <a:r>
              <a:rPr lang="en-US" i="1" dirty="0" smtClean="0"/>
              <a:t>google.com: </a:t>
            </a:r>
            <a:r>
              <a:rPr lang="en-US" dirty="0" smtClean="0"/>
              <a:t>8 milliseconds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28" y="1362908"/>
            <a:ext cx="11626903" cy="446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0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Spoofing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825624"/>
            <a:ext cx="7382107" cy="490227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IP Packet contains “</a:t>
            </a:r>
            <a:r>
              <a:rPr lang="en-US" i="1" dirty="0" smtClean="0"/>
              <a:t>Destination</a:t>
            </a:r>
            <a:r>
              <a:rPr lang="en-US" dirty="0" smtClean="0"/>
              <a:t>” and “</a:t>
            </a:r>
            <a:r>
              <a:rPr lang="en-US" i="1" dirty="0" smtClean="0"/>
              <a:t>Source</a:t>
            </a:r>
            <a:r>
              <a:rPr lang="en-US" dirty="0" smtClean="0"/>
              <a:t>” addresses</a:t>
            </a:r>
          </a:p>
          <a:p>
            <a:r>
              <a:rPr lang="en-US" dirty="0" smtClean="0"/>
              <a:t>But when you send a packet, you can alter the </a:t>
            </a:r>
            <a:r>
              <a:rPr lang="en-US" i="1" dirty="0" smtClean="0"/>
              <a:t>Source</a:t>
            </a:r>
            <a:r>
              <a:rPr lang="en-US" dirty="0" smtClean="0"/>
              <a:t> by using the IP of another machine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here is no check that Source address is the real one</a:t>
            </a:r>
          </a:p>
          <a:p>
            <a:r>
              <a:rPr lang="en-US" dirty="0" smtClean="0"/>
              <a:t>You will not get the reply, the other machine specified in Source will get it</a:t>
            </a:r>
          </a:p>
          <a:p>
            <a:r>
              <a:rPr lang="en-US" dirty="0" smtClean="0"/>
              <a:t>Why? Trick machine to send messages to another one (</a:t>
            </a:r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dirty="0" err="1" smtClean="0"/>
              <a:t>DoS</a:t>
            </a:r>
            <a:r>
              <a:rPr lang="en-US" dirty="0" smtClean="0"/>
              <a:t>), or to circumvent firewall policies based on IP sources…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7382107" y="1825625"/>
            <a:ext cx="4676078" cy="3863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220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Packet Sniffing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117" y="1825624"/>
            <a:ext cx="11902068" cy="4865107"/>
          </a:xfrm>
        </p:spPr>
        <p:txBody>
          <a:bodyPr/>
          <a:lstStyle/>
          <a:p>
            <a:r>
              <a:rPr lang="en-US" dirty="0" smtClean="0"/>
              <a:t>When using </a:t>
            </a:r>
            <a:r>
              <a:rPr lang="en-US" i="1" dirty="0" smtClean="0"/>
              <a:t>hub, </a:t>
            </a:r>
            <a:r>
              <a:rPr lang="en-US" dirty="0" smtClean="0"/>
              <a:t>packets are </a:t>
            </a:r>
            <a:r>
              <a:rPr lang="en-US" i="1" dirty="0" smtClean="0"/>
              <a:t>broadcasted</a:t>
            </a:r>
            <a:r>
              <a:rPr lang="en-US" dirty="0" smtClean="0"/>
              <a:t> to all connected device</a:t>
            </a:r>
          </a:p>
          <a:p>
            <a:r>
              <a:rPr lang="en-US" dirty="0" smtClean="0"/>
              <a:t>In </a:t>
            </a:r>
            <a:r>
              <a:rPr lang="en-US" i="1" dirty="0" err="1" smtClean="0"/>
              <a:t>WiFi</a:t>
            </a:r>
            <a:r>
              <a:rPr lang="en-US" dirty="0" smtClean="0"/>
              <a:t>, it is the same kind of </a:t>
            </a:r>
            <a:r>
              <a:rPr lang="en-US" i="1" dirty="0" smtClean="0"/>
              <a:t>broadcasting</a:t>
            </a:r>
          </a:p>
          <a:p>
            <a:r>
              <a:rPr lang="en-US" dirty="0" smtClean="0"/>
              <a:t>A computer will receive </a:t>
            </a:r>
            <a:r>
              <a:rPr lang="en-US" i="1" dirty="0" smtClean="0"/>
              <a:t>all messages</a:t>
            </a:r>
            <a:r>
              <a:rPr lang="en-US" dirty="0" smtClean="0"/>
              <a:t>, but then </a:t>
            </a:r>
            <a:r>
              <a:rPr lang="en-US" i="1" dirty="0" smtClean="0"/>
              <a:t>discard</a:t>
            </a:r>
            <a:r>
              <a:rPr lang="en-US" dirty="0" smtClean="0"/>
              <a:t> the ones meant for other MAC addresses</a:t>
            </a:r>
          </a:p>
          <a:p>
            <a:r>
              <a:rPr lang="en-US" dirty="0" smtClean="0"/>
              <a:t>You can analyze all packets, even the ones meant for others</a:t>
            </a:r>
          </a:p>
          <a:p>
            <a:pPr lvl="1"/>
            <a:r>
              <a:rPr lang="en-US" dirty="0" smtClean="0"/>
              <a:t>Note: some network hardware cards do not support it, and neither some OS by default (</a:t>
            </a:r>
            <a:r>
              <a:rPr lang="en-US" dirty="0" err="1" smtClean="0"/>
              <a:t>eg</a:t>
            </a:r>
            <a:r>
              <a:rPr lang="en-US" dirty="0" smtClean="0"/>
              <a:t>, not trivial to get it to work on Windows…)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7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04870"/>
            <a:ext cx="10515600" cy="7943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Wireshark</a:t>
            </a:r>
            <a:endParaRPr lang="en-US" dirty="0"/>
          </a:p>
        </p:txBody>
      </p:sp>
      <p:pic>
        <p:nvPicPr>
          <p:cNvPr id="1026" name="Picture 2" descr="Image result for wiresh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3" y="1202825"/>
            <a:ext cx="9822075" cy="554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0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842760" cy="1325563"/>
          </a:xfrm>
        </p:spPr>
        <p:txBody>
          <a:bodyPr/>
          <a:lstStyle/>
          <a:p>
            <a:r>
              <a:rPr lang="en-US" dirty="0" smtClean="0"/>
              <a:t>Please, do </a:t>
            </a:r>
            <a:r>
              <a:rPr lang="en-US" b="1" dirty="0" smtClean="0"/>
              <a:t>NOT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1825624"/>
            <a:ext cx="7467600" cy="47377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… go to a place with a public </a:t>
            </a:r>
            <a:r>
              <a:rPr lang="en-US" dirty="0" err="1" smtClean="0"/>
              <a:t>WiFi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… use Wireshark in promiscuous/monitor mode…</a:t>
            </a:r>
          </a:p>
          <a:p>
            <a:r>
              <a:rPr lang="en-US" dirty="0" smtClean="0"/>
              <a:t>… and then check if any #@^%&amp;* person is accessing not-encrypted web sites or mobile apps… </a:t>
            </a:r>
          </a:p>
          <a:p>
            <a:r>
              <a:rPr lang="en-US" dirty="0" smtClean="0"/>
              <a:t>And first of all, do </a:t>
            </a:r>
            <a:r>
              <a:rPr lang="en-US" b="1" dirty="0" smtClean="0"/>
              <a:t>NOT </a:t>
            </a:r>
            <a:r>
              <a:rPr lang="en-US" dirty="0" smtClean="0"/>
              <a:t>be that kind of </a:t>
            </a:r>
            <a:r>
              <a:rPr lang="en-US" dirty="0"/>
              <a:t>#@^%&amp;* </a:t>
            </a:r>
            <a:r>
              <a:rPr lang="en-US" dirty="0" smtClean="0"/>
              <a:t> person!!!</a:t>
            </a:r>
          </a:p>
          <a:p>
            <a:pPr lvl="1"/>
            <a:r>
              <a:rPr lang="en-US" dirty="0" smtClean="0"/>
              <a:t>Especially if you see someone running </a:t>
            </a:r>
            <a:r>
              <a:rPr lang="en-US" dirty="0"/>
              <a:t>W</a:t>
            </a:r>
            <a:r>
              <a:rPr lang="en-US" dirty="0" smtClean="0"/>
              <a:t>ireshark on their screens… </a:t>
            </a:r>
            <a:endParaRPr lang="en-US" dirty="0"/>
          </a:p>
        </p:txBody>
      </p:sp>
      <p:pic>
        <p:nvPicPr>
          <p:cNvPr id="1026" name="Picture 2" descr="Image result for starbuc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603" y="635317"/>
            <a:ext cx="4249037" cy="238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276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 Layer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030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51" y="1825624"/>
            <a:ext cx="11812859" cy="4902277"/>
          </a:xfrm>
        </p:spPr>
        <p:txBody>
          <a:bodyPr/>
          <a:lstStyle/>
          <a:p>
            <a:r>
              <a:rPr lang="en-US" dirty="0" smtClean="0"/>
              <a:t>When application </a:t>
            </a:r>
            <a:r>
              <a:rPr lang="en-US" i="1" dirty="0" smtClean="0"/>
              <a:t>X</a:t>
            </a:r>
            <a:r>
              <a:rPr lang="en-US" dirty="0" smtClean="0"/>
              <a:t> wants to send a message to application </a:t>
            </a:r>
            <a:r>
              <a:rPr lang="en-US" i="1" dirty="0" smtClean="0"/>
              <a:t>Y</a:t>
            </a:r>
            <a:r>
              <a:rPr lang="en-US" dirty="0" smtClean="0"/>
              <a:t> on different machine </a:t>
            </a:r>
            <a:r>
              <a:rPr lang="en-US" i="1" dirty="0" smtClean="0"/>
              <a:t>S</a:t>
            </a:r>
            <a:r>
              <a:rPr lang="en-US" dirty="0" smtClean="0"/>
              <a:t>, needs to know its IP address</a:t>
            </a:r>
          </a:p>
          <a:p>
            <a:r>
              <a:rPr lang="en-US" dirty="0" smtClean="0"/>
              <a:t>But on </a:t>
            </a:r>
            <a:r>
              <a:rPr lang="en-US" i="1" dirty="0" smtClean="0"/>
              <a:t>S</a:t>
            </a:r>
            <a:r>
              <a:rPr lang="en-US" dirty="0" smtClean="0"/>
              <a:t> there can be </a:t>
            </a:r>
            <a:r>
              <a:rPr lang="en-US" i="1" dirty="0" smtClean="0"/>
              <a:t>different applications </a:t>
            </a:r>
            <a:r>
              <a:rPr lang="en-US" dirty="0" smtClean="0"/>
              <a:t>running</a:t>
            </a:r>
          </a:p>
          <a:p>
            <a:r>
              <a:rPr lang="en-US" dirty="0" smtClean="0"/>
              <a:t>How can we know on which application in </a:t>
            </a:r>
            <a:r>
              <a:rPr lang="en-US" i="1" dirty="0" smtClean="0"/>
              <a:t>S</a:t>
            </a:r>
            <a:r>
              <a:rPr lang="en-US" dirty="0" smtClean="0"/>
              <a:t> should the messages of </a:t>
            </a:r>
            <a:r>
              <a:rPr lang="en-US" i="1" dirty="0" smtClean="0"/>
              <a:t>X</a:t>
            </a:r>
            <a:r>
              <a:rPr lang="en-US" dirty="0" smtClean="0"/>
              <a:t> go to?</a:t>
            </a:r>
          </a:p>
          <a:p>
            <a:r>
              <a:rPr lang="en-US" dirty="0" smtClean="0"/>
              <a:t>IP address of </a:t>
            </a:r>
            <a:r>
              <a:rPr lang="en-US" i="1" dirty="0" smtClean="0"/>
              <a:t>S</a:t>
            </a:r>
            <a:r>
              <a:rPr lang="en-US" dirty="0" smtClean="0"/>
              <a:t> is not enough… we also needs </a:t>
            </a:r>
            <a:r>
              <a:rPr lang="en-US" i="1" dirty="0" smtClean="0"/>
              <a:t>port</a:t>
            </a:r>
            <a:r>
              <a:rPr lang="en-US" dirty="0" smtClean="0"/>
              <a:t>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5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8419" y="1825625"/>
                <a:ext cx="11857463" cy="4924580"/>
              </a:xfrm>
            </p:spPr>
            <p:txBody>
              <a:bodyPr/>
              <a:lstStyle/>
              <a:p>
                <a:r>
                  <a:rPr lang="en-US" dirty="0" smtClean="0"/>
                  <a:t>Ports are 16-bit unsigned numbers, so </a:t>
                </a:r>
                <a:r>
                  <a:rPr lang="en-US" dirty="0"/>
                  <a:t>in </a:t>
                </a:r>
                <a:r>
                  <a:rPr lang="en-US" dirty="0" smtClean="0"/>
                  <a:t>0-65535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 smtClean="0"/>
                  <a:t>) </a:t>
                </a:r>
              </a:p>
              <a:p>
                <a:r>
                  <a:rPr lang="en-US" dirty="0" smtClean="0"/>
                  <a:t>An application wanting to receive messages, needs to open a </a:t>
                </a:r>
                <a:r>
                  <a:rPr lang="en-US" i="1" dirty="0" smtClean="0"/>
                  <a:t>listening</a:t>
                </a:r>
                <a:r>
                  <a:rPr lang="en-US" dirty="0" smtClean="0"/>
                  <a:t> port on its side</a:t>
                </a:r>
              </a:p>
              <a:p>
                <a:r>
                  <a:rPr lang="en-US" dirty="0" smtClean="0"/>
                  <a:t>Given the same Transport Layer protocol, no 2 applications can open the same port at the same time</a:t>
                </a:r>
              </a:p>
              <a:p>
                <a:pPr lvl="1"/>
                <a:r>
                  <a:rPr lang="en-US" dirty="0" smtClean="0"/>
                  <a:t>combination of protocol + port should be unique</a:t>
                </a:r>
              </a:p>
              <a:p>
                <a:pPr lvl="1"/>
                <a:r>
                  <a:rPr lang="en-US" dirty="0" err="1" smtClean="0"/>
                  <a:t>eg</a:t>
                </a:r>
                <a:r>
                  <a:rPr lang="en-US" dirty="0" smtClean="0"/>
                  <a:t>, starting 2 web servers on same port would have the second failing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419" y="1825625"/>
                <a:ext cx="11857463" cy="4924580"/>
              </a:xfrm>
              <a:blipFill>
                <a:blip r:embed="rId2"/>
                <a:stretch>
                  <a:fillRect l="-1388" t="-2847" r="-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150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288" y="1825624"/>
            <a:ext cx="11820292" cy="491714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0: dynamically allocated (see next slide)</a:t>
            </a:r>
          </a:p>
          <a:p>
            <a:r>
              <a:rPr lang="en-US" dirty="0" smtClean="0"/>
              <a:t>22: for SSH connections</a:t>
            </a:r>
          </a:p>
          <a:p>
            <a:pPr lvl="1"/>
            <a:r>
              <a:rPr lang="en-US" dirty="0" smtClean="0"/>
              <a:t>Very common when you need to connect to a remote server or an </a:t>
            </a:r>
            <a:r>
              <a:rPr lang="en-US" dirty="0" err="1" smtClean="0"/>
              <a:t>IoT</a:t>
            </a:r>
            <a:r>
              <a:rPr lang="en-US" dirty="0" smtClean="0"/>
              <a:t> device using a terminal</a:t>
            </a:r>
          </a:p>
          <a:p>
            <a:r>
              <a:rPr lang="en-US" dirty="0" smtClean="0"/>
              <a:t>80: for a HTTP connection</a:t>
            </a:r>
          </a:p>
          <a:p>
            <a:pPr lvl="1"/>
            <a:r>
              <a:rPr lang="en-US" dirty="0"/>
              <a:t>When browsing the web without encryption </a:t>
            </a:r>
          </a:p>
          <a:p>
            <a:r>
              <a:rPr lang="en-US" dirty="0" smtClean="0"/>
              <a:t>443: for HTTPS, </a:t>
            </a:r>
            <a:r>
              <a:rPr lang="en-US" dirty="0" err="1" smtClean="0"/>
              <a:t>ie</a:t>
            </a:r>
            <a:r>
              <a:rPr lang="en-US" dirty="0" smtClean="0"/>
              <a:t> secure/encrypted HTTP over TLS/SSL</a:t>
            </a:r>
          </a:p>
          <a:p>
            <a:pPr lvl="1"/>
            <a:r>
              <a:rPr lang="en-US" dirty="0" smtClean="0"/>
              <a:t>More and more common nowadays, even when no user authentication</a:t>
            </a:r>
          </a:p>
          <a:p>
            <a:r>
              <a:rPr lang="en-US" dirty="0" smtClean="0"/>
              <a:t>8080: unreserved port. </a:t>
            </a:r>
          </a:p>
          <a:p>
            <a:pPr lvl="1"/>
            <a:r>
              <a:rPr lang="en-US" dirty="0" smtClean="0"/>
              <a:t>“Typically” used by tools when running a HTTP server locally on your machine</a:t>
            </a:r>
          </a:p>
          <a:p>
            <a:r>
              <a:rPr lang="en-US" dirty="0" smtClean="0"/>
              <a:t>Note: HTTP is an Application Layer protocol specific for the web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663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Main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393" y="1825625"/>
            <a:ext cx="6213004" cy="4771820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Physical Layer </a:t>
            </a:r>
            <a:r>
              <a:rPr lang="en-US" dirty="0" smtClean="0"/>
              <a:t>is the one in which the 0/1 bits of the data are sent</a:t>
            </a:r>
          </a:p>
          <a:p>
            <a:r>
              <a:rPr lang="en-US" dirty="0" smtClean="0"/>
              <a:t>0/1 are sent in groups, </a:t>
            </a:r>
            <a:r>
              <a:rPr lang="en-US" dirty="0" err="1" smtClean="0"/>
              <a:t>ie</a:t>
            </a:r>
            <a:r>
              <a:rPr lang="en-US" dirty="0" smtClean="0"/>
              <a:t> in </a:t>
            </a:r>
            <a:r>
              <a:rPr lang="en-US" i="1" dirty="0" smtClean="0"/>
              <a:t>packets</a:t>
            </a:r>
          </a:p>
          <a:p>
            <a:r>
              <a:rPr lang="en-US" dirty="0" smtClean="0"/>
              <a:t>A packet contains a </a:t>
            </a:r>
            <a:r>
              <a:rPr lang="en-US" i="1" dirty="0" smtClean="0"/>
              <a:t>header</a:t>
            </a:r>
            <a:r>
              <a:rPr lang="en-US" dirty="0" smtClean="0"/>
              <a:t> and a </a:t>
            </a:r>
            <a:r>
              <a:rPr lang="en-US" i="1" dirty="0" smtClean="0"/>
              <a:t>payload </a:t>
            </a:r>
            <a:r>
              <a:rPr lang="en-US" dirty="0" smtClean="0"/>
              <a:t>(sometimes also a </a:t>
            </a:r>
            <a:r>
              <a:rPr lang="en-US" i="1" dirty="0" smtClean="0"/>
              <a:t>footer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payload in one level is the entire packet (</a:t>
            </a:r>
            <a:r>
              <a:rPr lang="en-US" dirty="0" err="1" smtClean="0"/>
              <a:t>header+payload</a:t>
            </a:r>
            <a:r>
              <a:rPr lang="en-US" dirty="0" smtClean="0"/>
              <a:t>) of its above layer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6608366" y="1738856"/>
            <a:ext cx="5552000" cy="36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8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Ephemeral/Dynamic 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61" y="1825624"/>
            <a:ext cx="11635409" cy="4760705"/>
          </a:xfrm>
        </p:spPr>
        <p:txBody>
          <a:bodyPr>
            <a:normAutofit/>
          </a:bodyPr>
          <a:lstStyle/>
          <a:p>
            <a:r>
              <a:rPr lang="en-US" dirty="0" smtClean="0"/>
              <a:t>“Typically” in range </a:t>
            </a:r>
            <a:r>
              <a:rPr lang="en-US" dirty="0"/>
              <a:t> </a:t>
            </a:r>
            <a:r>
              <a:rPr lang="en-US" dirty="0" smtClean="0"/>
              <a:t>49152–65535</a:t>
            </a:r>
          </a:p>
          <a:p>
            <a:pPr lvl="1"/>
            <a:r>
              <a:rPr lang="en-US" dirty="0" smtClean="0"/>
              <a:t>But will vary based on the OS</a:t>
            </a:r>
          </a:p>
          <a:p>
            <a:r>
              <a:rPr lang="en-US" dirty="0" smtClean="0"/>
              <a:t>For reading responses from the other machine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hen you establish a connection to a remote machine, a port will be open locally to read the responses</a:t>
            </a:r>
          </a:p>
          <a:p>
            <a:r>
              <a:rPr lang="en-US" dirty="0" smtClean="0"/>
              <a:t>During development, when using port 0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et a dynamic port which is free, not used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if you want to start a server locally for debugging/testing, you might want to avoid conflicts with other applications using the same port</a:t>
            </a:r>
          </a:p>
        </p:txBody>
      </p:sp>
    </p:spTree>
    <p:extLst>
      <p:ext uri="{BB962C8B-B14F-4D97-AF65-F5344CB8AC3E}">
        <p14:creationId xmlns:p14="http://schemas.microsoft.com/office/powerpoint/2010/main" val="37839026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722" y="1825625"/>
            <a:ext cx="11864898" cy="484280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When nothing specified, browsers do default to known ports for the given </a:t>
            </a:r>
            <a:r>
              <a:rPr lang="en-US" i="1" dirty="0" smtClean="0"/>
              <a:t>application</a:t>
            </a:r>
            <a:r>
              <a:rPr lang="en-US" dirty="0" smtClean="0"/>
              <a:t> protocol</a:t>
            </a:r>
          </a:p>
          <a:p>
            <a:pPr lvl="1"/>
            <a:r>
              <a:rPr lang="en-US" dirty="0" smtClean="0"/>
              <a:t>Default protocol is HTTP, and default resource is the root “/”</a:t>
            </a:r>
          </a:p>
          <a:p>
            <a:r>
              <a:rPr lang="en-US" dirty="0" smtClean="0"/>
              <a:t>So typing </a:t>
            </a:r>
            <a:r>
              <a:rPr lang="en-US" i="1" dirty="0" smtClean="0"/>
              <a:t>www.google.com</a:t>
            </a:r>
            <a:r>
              <a:rPr lang="en-US" dirty="0" smtClean="0"/>
              <a:t> is equivalent to </a:t>
            </a:r>
            <a:r>
              <a:rPr lang="en-US" b="1" i="1" dirty="0" smtClean="0"/>
              <a:t>http://</a:t>
            </a:r>
            <a:r>
              <a:rPr lang="en-US" i="1" dirty="0" smtClean="0"/>
              <a:t>www.google.com</a:t>
            </a:r>
            <a:r>
              <a:rPr lang="en-US" b="1" i="1" dirty="0" smtClean="0"/>
              <a:t>:80/</a:t>
            </a:r>
          </a:p>
          <a:p>
            <a:r>
              <a:rPr lang="en-US" dirty="0" smtClean="0"/>
              <a:t>Typing http</a:t>
            </a:r>
            <a:r>
              <a:rPr lang="en-US" b="1" dirty="0" smtClean="0"/>
              <a:t>s</a:t>
            </a:r>
            <a:r>
              <a:rPr lang="en-US" dirty="0" smtClean="0"/>
              <a:t>://www.google.com is equivalent to http</a:t>
            </a:r>
            <a:r>
              <a:rPr lang="en-US" b="1" dirty="0" smtClean="0"/>
              <a:t>s</a:t>
            </a:r>
            <a:r>
              <a:rPr lang="en-US" dirty="0" smtClean="0"/>
              <a:t>://www.google.com</a:t>
            </a:r>
            <a:r>
              <a:rPr lang="en-US" b="1" dirty="0" smtClean="0"/>
              <a:t>:443/</a:t>
            </a:r>
          </a:p>
          <a:p>
            <a:r>
              <a:rPr lang="en-US" dirty="0" smtClean="0"/>
              <a:t>Note: the page you request might not be the one you will get, as you could get a HTTP </a:t>
            </a:r>
            <a:r>
              <a:rPr lang="en-US" i="1" dirty="0" smtClean="0"/>
              <a:t>3xx redirection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6406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80192"/>
            <a:ext cx="5638800" cy="5762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1686" y="523875"/>
            <a:ext cx="57721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If you know the IP address, you can type it directly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Same “name” can be mapped to different IP addresses, </a:t>
            </a:r>
            <a:r>
              <a:rPr lang="en-US" sz="3600" dirty="0" err="1" smtClean="0"/>
              <a:t>ie</a:t>
            </a:r>
            <a:r>
              <a:rPr lang="en-US" sz="3600" dirty="0" smtClean="0"/>
              <a:t> different servers 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The mapping can change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</a:t>
            </a:r>
            <a:r>
              <a:rPr lang="en-US" sz="3600" dirty="0" smtClean="0"/>
              <a:t>e will go in more details on DNS next class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936312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going into the details…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 of Transport Layer protocols like </a:t>
            </a:r>
            <a:r>
              <a:rPr lang="en-US" b="1" dirty="0" smtClean="0"/>
              <a:t>TCP</a:t>
            </a:r>
            <a:r>
              <a:rPr lang="en-US" dirty="0" smtClean="0"/>
              <a:t> and </a:t>
            </a:r>
            <a:r>
              <a:rPr lang="en-US" b="1" dirty="0" smtClean="0"/>
              <a:t>UDP</a:t>
            </a:r>
            <a:r>
              <a:rPr lang="en-US" dirty="0" smtClean="0"/>
              <a:t>, let’s go back a moment to IP addresses</a:t>
            </a:r>
          </a:p>
          <a:p>
            <a:r>
              <a:rPr lang="en-US" i="1" dirty="0" smtClean="0"/>
              <a:t>How many devices are connected to the internet?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16873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Estimations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44" y="1825625"/>
            <a:ext cx="11998712" cy="4924580"/>
          </a:xfrm>
        </p:spPr>
        <p:txBody>
          <a:bodyPr/>
          <a:lstStyle/>
          <a:p>
            <a:r>
              <a:rPr lang="en-US" dirty="0" smtClean="0"/>
              <a:t>2016: around 300 </a:t>
            </a:r>
            <a:r>
              <a:rPr lang="en-US" b="1" dirty="0" smtClean="0"/>
              <a:t>M</a:t>
            </a:r>
            <a:r>
              <a:rPr lang="en-US" dirty="0" smtClean="0"/>
              <a:t>illions </a:t>
            </a:r>
            <a:r>
              <a:rPr lang="en-US" i="1" dirty="0" smtClean="0"/>
              <a:t>new</a:t>
            </a:r>
            <a:r>
              <a:rPr lang="en-US" dirty="0" smtClean="0"/>
              <a:t> devices connected </a:t>
            </a:r>
            <a:r>
              <a:rPr lang="en-US" i="1" dirty="0" smtClean="0"/>
              <a:t>each month</a:t>
            </a:r>
          </a:p>
          <a:p>
            <a:r>
              <a:rPr lang="en-US" dirty="0" smtClean="0"/>
              <a:t>2020: estimated around 50 </a:t>
            </a:r>
            <a:r>
              <a:rPr lang="en-US" b="1" dirty="0" smtClean="0"/>
              <a:t>B</a:t>
            </a:r>
            <a:r>
              <a:rPr lang="en-US" dirty="0" smtClean="0"/>
              <a:t>illions devices connected</a:t>
            </a:r>
          </a:p>
          <a:p>
            <a:r>
              <a:rPr lang="en-US" i="1" dirty="0" smtClean="0"/>
              <a:t>Why is this a problem?</a:t>
            </a:r>
          </a:p>
          <a:p>
            <a:r>
              <a:rPr lang="en-US" dirty="0" smtClean="0"/>
              <a:t>IPv4 are 32-bits, so can only represent 4 </a:t>
            </a:r>
            <a:r>
              <a:rPr lang="en-US" b="1" dirty="0" smtClean="0"/>
              <a:t>B</a:t>
            </a:r>
            <a:r>
              <a:rPr lang="en-US" dirty="0" smtClean="0"/>
              <a:t>illion devices</a:t>
            </a:r>
          </a:p>
          <a:p>
            <a:r>
              <a:rPr lang="en-US" dirty="0" smtClean="0"/>
              <a:t>What to do until IPv6 is widely supported?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669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722" y="1690688"/>
            <a:ext cx="4205212" cy="50323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Router has IP accessible from internet</a:t>
            </a:r>
          </a:p>
          <a:p>
            <a:r>
              <a:rPr lang="en-US" dirty="0" smtClean="0"/>
              <a:t>Machines connected to it have </a:t>
            </a:r>
            <a:r>
              <a:rPr lang="en-US" i="1" dirty="0" smtClean="0"/>
              <a:t>local IP </a:t>
            </a:r>
            <a:r>
              <a:rPr lang="en-US" dirty="0" smtClean="0"/>
              <a:t>not visible from outside</a:t>
            </a:r>
          </a:p>
          <a:p>
            <a:r>
              <a:rPr lang="en-US" dirty="0" smtClean="0"/>
              <a:t>Cannot use mobile to connect to such machines, unless special settings on router, or </a:t>
            </a:r>
            <a:r>
              <a:rPr lang="en-US" dirty="0" err="1" smtClean="0"/>
              <a:t>WiFi</a:t>
            </a:r>
            <a:r>
              <a:rPr lang="en-US" dirty="0" smtClean="0"/>
              <a:t> directly to same router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027" y="1584511"/>
            <a:ext cx="75342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35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89" y="365125"/>
            <a:ext cx="11701348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Network Address Translation (NAT)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589" y="1825625"/>
                <a:ext cx="11812859" cy="491714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A LAN will have IP addresses in </a:t>
                </a:r>
              </a:p>
              <a:p>
                <a:pPr lvl="1"/>
                <a:r>
                  <a:rPr lang="en-US" dirty="0" smtClean="0"/>
                  <a:t>10.x.x.x,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numbers, class A network</a:t>
                </a:r>
              </a:p>
              <a:p>
                <a:pPr lvl="1"/>
                <a:r>
                  <a:rPr lang="en-US" dirty="0" smtClean="0"/>
                  <a:t>172.[16-31].</a:t>
                </a:r>
                <a:r>
                  <a:rPr lang="en-US" dirty="0" err="1" smtClean="0"/>
                  <a:t>x.x</a:t>
                </a:r>
                <a:r>
                  <a:rPr lang="en-US" dirty="0"/>
                  <a:t> 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numbers</a:t>
                </a:r>
                <a:r>
                  <a:rPr lang="en-US" dirty="0" smtClean="0"/>
                  <a:t>, class B network</a:t>
                </a:r>
              </a:p>
              <a:p>
                <a:pPr lvl="1"/>
                <a:r>
                  <a:rPr lang="en-US" dirty="0" smtClean="0"/>
                  <a:t>192.168.x.x,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numbers</a:t>
                </a:r>
                <a:r>
                  <a:rPr lang="en-US" dirty="0" smtClean="0"/>
                  <a:t>, class C network</a:t>
                </a:r>
              </a:p>
              <a:p>
                <a:r>
                  <a:rPr lang="en-US" dirty="0" smtClean="0"/>
                  <a:t>These local IP addresses are NOT used on internet</a:t>
                </a:r>
              </a:p>
              <a:p>
                <a:r>
                  <a:rPr lang="en-US" dirty="0" smtClean="0"/>
                  <a:t>Different LANs can use same local IP addresses with </a:t>
                </a:r>
                <a:r>
                  <a:rPr lang="en-US" b="1" dirty="0" smtClean="0"/>
                  <a:t>NO</a:t>
                </a:r>
                <a:r>
                  <a:rPr lang="en-US" dirty="0" smtClean="0"/>
                  <a:t> conflicts</a:t>
                </a:r>
              </a:p>
              <a:p>
                <a:r>
                  <a:rPr lang="en-US" dirty="0" smtClean="0"/>
                  <a:t>Only the gateway has an IP address that is reachable from outside</a:t>
                </a:r>
              </a:p>
              <a:p>
                <a:pPr lvl="1"/>
                <a:r>
                  <a:rPr lang="en-US" dirty="0" smtClean="0"/>
                  <a:t>So behind a single IP address, there could be millions of devices</a:t>
                </a:r>
              </a:p>
              <a:p>
                <a:r>
                  <a:rPr lang="en-US" dirty="0" smtClean="0"/>
                  <a:t>Gateway has to handle the mapping/translation of </a:t>
                </a:r>
                <a:r>
                  <a:rPr lang="en-US" dirty="0" err="1" smtClean="0"/>
                  <a:t>IP:port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589" y="1825625"/>
                <a:ext cx="11812859" cy="4917146"/>
              </a:xfrm>
              <a:blipFill>
                <a:blip r:embed="rId2"/>
                <a:stretch>
                  <a:fillRect l="-1238" t="-2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30384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483" y="-17629"/>
            <a:ext cx="10515600" cy="1325563"/>
          </a:xfrm>
        </p:spPr>
        <p:txBody>
          <a:bodyPr/>
          <a:lstStyle/>
          <a:p>
            <a:r>
              <a:rPr lang="en-US" dirty="0" smtClean="0"/>
              <a:t>NAT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590" y="1449660"/>
            <a:ext cx="11753386" cy="317021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Let’s see a HTTP connection to </a:t>
            </a:r>
            <a:r>
              <a:rPr lang="en-US" i="1" dirty="0" smtClean="0"/>
              <a:t>google.com:80</a:t>
            </a:r>
            <a:endParaRPr lang="en-US" dirty="0" smtClean="0"/>
          </a:p>
          <a:p>
            <a:r>
              <a:rPr lang="en-US" dirty="0" smtClean="0"/>
              <a:t>Packet: source 192.168.0.1:61234, where the port is ephemeral</a:t>
            </a:r>
          </a:p>
          <a:p>
            <a:r>
              <a:rPr lang="en-US" dirty="0" smtClean="0"/>
              <a:t>Gateway does </a:t>
            </a:r>
            <a:r>
              <a:rPr lang="en-US" i="1" dirty="0" smtClean="0"/>
              <a:t>change </a:t>
            </a:r>
            <a:r>
              <a:rPr lang="en-US" dirty="0" smtClean="0"/>
              <a:t>the packet content by replacing source with itself, with an ephemeral port that can be different (</a:t>
            </a:r>
            <a:r>
              <a:rPr lang="en-US" dirty="0" err="1" smtClean="0"/>
              <a:t>eg</a:t>
            </a:r>
            <a:r>
              <a:rPr lang="en-US" dirty="0" smtClean="0"/>
              <a:t> 12345)</a:t>
            </a:r>
          </a:p>
          <a:p>
            <a:r>
              <a:rPr lang="en-US" dirty="0" smtClean="0"/>
              <a:t>Google will send back HTML page to the gateway at 81.175.52.97:12345</a:t>
            </a:r>
          </a:p>
          <a:p>
            <a:r>
              <a:rPr lang="en-US" dirty="0" smtClean="0"/>
              <a:t>When gateway receives message on port 12345, it knows that it has to route it to </a:t>
            </a:r>
            <a:r>
              <a:rPr lang="en-US" dirty="0"/>
              <a:t>192.168.0.1:61234</a:t>
            </a:r>
          </a:p>
          <a:p>
            <a:r>
              <a:rPr lang="en-US" dirty="0" smtClean="0"/>
              <a:t>Google server does NOT know about the IP and port of the laptop in the LAN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62" y="5001966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wifi rou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721" y="5176900"/>
            <a:ext cx="829295" cy="62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286" y="5258898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serv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947" y="5001966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4" idx="3"/>
            <a:endCxn id="5" idx="1"/>
          </p:cNvCxnSpPr>
          <p:nvPr/>
        </p:nvCxnSpPr>
        <p:spPr>
          <a:xfrm flipV="1">
            <a:off x="2302250" y="5487886"/>
            <a:ext cx="2287471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6" idx="1"/>
            <a:endCxn id="5" idx="3"/>
          </p:cNvCxnSpPr>
          <p:nvPr/>
        </p:nvCxnSpPr>
        <p:spPr>
          <a:xfrm flipH="1">
            <a:off x="5419016" y="5487885"/>
            <a:ext cx="208927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3"/>
            <a:endCxn id="7" idx="1"/>
          </p:cNvCxnSpPr>
          <p:nvPr/>
        </p:nvCxnSpPr>
        <p:spPr>
          <a:xfrm>
            <a:off x="8582840" y="5487885"/>
            <a:ext cx="1535107" cy="90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63551" y="6053960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192.168.0.1:61234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3551342" y="6053960"/>
            <a:ext cx="267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81.175.52.97:12345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9459399" y="6053960"/>
            <a:ext cx="267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216.58.209.142:80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903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Addresses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390" y="1825624"/>
            <a:ext cx="11755224" cy="485797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127.0.0.1</a:t>
            </a:r>
          </a:p>
          <a:p>
            <a:pPr lvl="1"/>
            <a:r>
              <a:rPr lang="en-US" dirty="0" smtClean="0"/>
              <a:t>loopback address. Virtual one bypassing the network card. Useful for debugging, when running network applications (</a:t>
            </a:r>
            <a:r>
              <a:rPr lang="en-US" dirty="0" err="1" smtClean="0"/>
              <a:t>eg</a:t>
            </a:r>
            <a:r>
              <a:rPr lang="en-US" dirty="0" smtClean="0"/>
              <a:t> a web server) on your machine</a:t>
            </a:r>
          </a:p>
          <a:p>
            <a:r>
              <a:rPr lang="en-US" dirty="0" smtClean="0"/>
              <a:t>10.x.x.x</a:t>
            </a:r>
            <a:r>
              <a:rPr lang="en-US" dirty="0"/>
              <a:t>, 172.[16-31].</a:t>
            </a:r>
            <a:r>
              <a:rPr lang="en-US" dirty="0" err="1" smtClean="0"/>
              <a:t>x.x</a:t>
            </a:r>
            <a:r>
              <a:rPr lang="en-US" dirty="0" smtClean="0"/>
              <a:t>, 192.168.x.x</a:t>
            </a:r>
          </a:p>
          <a:p>
            <a:pPr lvl="1"/>
            <a:r>
              <a:rPr lang="en-US" dirty="0" smtClean="0"/>
              <a:t>local LAN addresses</a:t>
            </a:r>
          </a:p>
          <a:p>
            <a:r>
              <a:rPr lang="en-US" dirty="0" smtClean="0"/>
              <a:t>255.255.255.255</a:t>
            </a:r>
          </a:p>
          <a:p>
            <a:pPr lvl="1"/>
            <a:r>
              <a:rPr lang="en-US" dirty="0" smtClean="0"/>
              <a:t>broadcast address. LANs might have it disabled for security reasons (discussed later)</a:t>
            </a:r>
          </a:p>
          <a:p>
            <a:r>
              <a:rPr lang="en-US" dirty="0" smtClean="0"/>
              <a:t>0.0.0.0</a:t>
            </a:r>
          </a:p>
          <a:p>
            <a:pPr lvl="1"/>
            <a:r>
              <a:rPr lang="en-US" dirty="0" smtClean="0"/>
              <a:t>all addresses on local machine. Useful when starting a server, and want it to listen to all possible incoming messages (a machine can have more than a network card, </a:t>
            </a:r>
            <a:r>
              <a:rPr lang="en-US" dirty="0" err="1" smtClean="0"/>
              <a:t>eg</a:t>
            </a:r>
            <a:r>
              <a:rPr lang="en-US" dirty="0" smtClean="0"/>
              <a:t> a cable and a </a:t>
            </a:r>
            <a:r>
              <a:rPr lang="en-US" dirty="0" err="1" smtClean="0"/>
              <a:t>WiFi</a:t>
            </a:r>
            <a:r>
              <a:rPr lang="en-US" dirty="0" smtClean="0"/>
              <a:t>)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7356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97" y="365125"/>
            <a:ext cx="11664175" cy="1325563"/>
          </a:xfrm>
        </p:spPr>
        <p:txBody>
          <a:bodyPr/>
          <a:lstStyle/>
          <a:p>
            <a:r>
              <a:rPr lang="en-US" dirty="0"/>
              <a:t>UDP (User Datagram Protocol)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379" y="1825625"/>
            <a:ext cx="11909503" cy="4909712"/>
          </a:xfrm>
        </p:spPr>
        <p:txBody>
          <a:bodyPr/>
          <a:lstStyle/>
          <a:p>
            <a:r>
              <a:rPr lang="en-US" dirty="0" smtClean="0"/>
              <a:t>One of the main Transport Layer protocols</a:t>
            </a:r>
          </a:p>
          <a:p>
            <a:r>
              <a:rPr lang="en-US" dirty="0"/>
              <a:t>S</a:t>
            </a:r>
            <a:r>
              <a:rPr lang="en-US" dirty="0" smtClean="0"/>
              <a:t>ingle </a:t>
            </a:r>
            <a:r>
              <a:rPr lang="en-US" i="1" dirty="0" smtClean="0"/>
              <a:t>independent</a:t>
            </a:r>
            <a:r>
              <a:rPr lang="en-US" dirty="0" smtClean="0"/>
              <a:t> packets </a:t>
            </a:r>
          </a:p>
          <a:p>
            <a:r>
              <a:rPr lang="en-US" dirty="0"/>
              <a:t>N</a:t>
            </a:r>
            <a:r>
              <a:rPr lang="en-US" dirty="0" smtClean="0"/>
              <a:t>o guarantee of delivery </a:t>
            </a:r>
          </a:p>
          <a:p>
            <a:r>
              <a:rPr lang="en-US" dirty="0"/>
              <a:t>No guarantee</a:t>
            </a:r>
            <a:r>
              <a:rPr lang="en-US" dirty="0" smtClean="0"/>
              <a:t> that packets are received in same order of sending</a:t>
            </a:r>
          </a:p>
          <a:p>
            <a:pPr lvl="1"/>
            <a:r>
              <a:rPr lang="en-US" dirty="0" smtClean="0"/>
              <a:t>might go through different routing paths</a:t>
            </a:r>
          </a:p>
          <a:p>
            <a:r>
              <a:rPr lang="en-US" dirty="0"/>
              <a:t>U</a:t>
            </a:r>
            <a:r>
              <a:rPr lang="en-US" dirty="0" smtClean="0"/>
              <a:t>seful in </a:t>
            </a:r>
            <a:r>
              <a:rPr lang="en-US" i="1" dirty="0" smtClean="0"/>
              <a:t>time-sensitive</a:t>
            </a:r>
            <a:r>
              <a:rPr lang="en-US" dirty="0" smtClean="0"/>
              <a:t> applications when lost of some data is acceptable</a:t>
            </a:r>
          </a:p>
        </p:txBody>
      </p:sp>
    </p:spTree>
    <p:extLst>
      <p:ext uri="{BB962C8B-B14F-4D97-AF65-F5344CB8AC3E}">
        <p14:creationId xmlns:p14="http://schemas.microsoft.com/office/powerpoint/2010/main" val="2580480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Overview: Physical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974" y="1825624"/>
            <a:ext cx="11720052" cy="4870143"/>
          </a:xfrm>
        </p:spPr>
        <p:txBody>
          <a:bodyPr/>
          <a:lstStyle/>
          <a:p>
            <a:r>
              <a:rPr lang="en-US" dirty="0" smtClean="0"/>
              <a:t>Dealing with the low level details of the actual sending of 0/1 bits between two nodes</a:t>
            </a:r>
          </a:p>
          <a:p>
            <a:r>
              <a:rPr lang="en-US" dirty="0" smtClean="0"/>
              <a:t>Handling of connections on </a:t>
            </a:r>
            <a:r>
              <a:rPr lang="en-US" i="1" dirty="0" smtClean="0"/>
              <a:t>copper wires</a:t>
            </a:r>
            <a:r>
              <a:rPr lang="en-US" dirty="0" smtClean="0"/>
              <a:t>, </a:t>
            </a:r>
            <a:r>
              <a:rPr lang="en-US" i="1" dirty="0" smtClean="0"/>
              <a:t>coaxial cables</a:t>
            </a:r>
            <a:r>
              <a:rPr lang="en-US" dirty="0" smtClean="0"/>
              <a:t>, </a:t>
            </a:r>
            <a:r>
              <a:rPr lang="en-US" i="1" dirty="0" smtClean="0"/>
              <a:t>optical fiber cables </a:t>
            </a:r>
            <a:r>
              <a:rPr lang="en-US" dirty="0" smtClean="0"/>
              <a:t>or </a:t>
            </a:r>
            <a:r>
              <a:rPr lang="en-US" i="1" dirty="0" smtClean="0"/>
              <a:t>wireless radio</a:t>
            </a:r>
          </a:p>
          <a:p>
            <a:r>
              <a:rPr lang="en-US" i="1" dirty="0" smtClean="0"/>
              <a:t>Best Effort: </a:t>
            </a:r>
            <a:r>
              <a:rPr lang="en-US" dirty="0" smtClean="0"/>
              <a:t>cannot guarantee that bits arrive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5745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156" y="365125"/>
            <a:ext cx="1114564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TCP (Transmission Control Protocol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155" y="1825624"/>
            <a:ext cx="11850029" cy="490227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main protocol used for the web 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when using a browser to access HTML pages</a:t>
            </a:r>
          </a:p>
          <a:p>
            <a:r>
              <a:rPr lang="en-US" dirty="0" smtClean="0"/>
              <a:t>Cannot guarantee delivery, </a:t>
            </a:r>
            <a:r>
              <a:rPr lang="en-US" i="1" dirty="0" smtClean="0"/>
              <a:t>but</a:t>
            </a:r>
            <a:r>
              <a:rPr lang="en-US" dirty="0" smtClean="0"/>
              <a:t> will try to resend packets if detects that were not received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e</a:t>
            </a:r>
            <a:r>
              <a:rPr lang="en-US" dirty="0" smtClean="0"/>
              <a:t>, getting back an acknowledgement when packets are received </a:t>
            </a:r>
          </a:p>
          <a:p>
            <a:r>
              <a:rPr lang="en-US" dirty="0" smtClean="0"/>
              <a:t>Packets are logically linked together in a </a:t>
            </a:r>
            <a:r>
              <a:rPr lang="en-US" i="1" dirty="0" smtClean="0"/>
              <a:t>session</a:t>
            </a:r>
            <a:r>
              <a:rPr lang="en-US" dirty="0" smtClean="0"/>
              <a:t>, each one having an increasing index number </a:t>
            </a:r>
          </a:p>
          <a:p>
            <a:r>
              <a:rPr lang="en-US" dirty="0" smtClean="0"/>
              <a:t>Buffer of packets on receiving side, to re-order packets if arrived in wrong order</a:t>
            </a:r>
          </a:p>
          <a:p>
            <a:r>
              <a:rPr lang="en-US" dirty="0" smtClean="0"/>
              <a:t>Can automatically slow down sending of packets if too many are lost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Three-Way Handshake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405" y="1825625"/>
            <a:ext cx="11426283" cy="21350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X and Y are originally chosen at random</a:t>
            </a:r>
          </a:p>
          <a:p>
            <a:r>
              <a:rPr lang="en-US" dirty="0" smtClean="0"/>
              <a:t>Needed to decide </a:t>
            </a:r>
            <a:r>
              <a:rPr lang="en-US" dirty="0"/>
              <a:t>i</a:t>
            </a:r>
            <a:r>
              <a:rPr lang="en-US" dirty="0" smtClean="0"/>
              <a:t>ncreasing numbers for ordering of packets</a:t>
            </a:r>
          </a:p>
          <a:p>
            <a:r>
              <a:rPr lang="en-US" dirty="0" smtClean="0"/>
              <a:t>If packet is received with an unexpected number, then buffered until the previous packets arrive</a:t>
            </a:r>
            <a:endParaRPr lang="en-US" dirty="0"/>
          </a:p>
        </p:txBody>
      </p:sp>
      <p:sp>
        <p:nvSpPr>
          <p:cNvPr id="4" name="object 6"/>
          <p:cNvSpPr/>
          <p:nvPr/>
        </p:nvSpPr>
        <p:spPr>
          <a:xfrm>
            <a:off x="5088380" y="4419321"/>
            <a:ext cx="1981835" cy="134620"/>
          </a:xfrm>
          <a:custGeom>
            <a:avLst/>
            <a:gdLst/>
            <a:ahLst/>
            <a:cxnLst/>
            <a:rect l="l" t="t" r="r" b="b"/>
            <a:pathLst>
              <a:path w="1981835" h="134620">
                <a:moveTo>
                  <a:pt x="1866138" y="0"/>
                </a:moveTo>
                <a:lnTo>
                  <a:pt x="1857248" y="2286"/>
                </a:lnTo>
                <a:lnTo>
                  <a:pt x="1853184" y="9144"/>
                </a:lnTo>
                <a:lnTo>
                  <a:pt x="1849120" y="16129"/>
                </a:lnTo>
                <a:lnTo>
                  <a:pt x="1851533" y="24892"/>
                </a:lnTo>
                <a:lnTo>
                  <a:pt x="1898930" y="52663"/>
                </a:lnTo>
                <a:lnTo>
                  <a:pt x="1952498" y="52705"/>
                </a:lnTo>
                <a:lnTo>
                  <a:pt x="1952498" y="81661"/>
                </a:lnTo>
                <a:lnTo>
                  <a:pt x="1898987" y="81661"/>
                </a:lnTo>
                <a:lnTo>
                  <a:pt x="1851405" y="109347"/>
                </a:lnTo>
                <a:lnTo>
                  <a:pt x="1849120" y="118237"/>
                </a:lnTo>
                <a:lnTo>
                  <a:pt x="1853057" y="125095"/>
                </a:lnTo>
                <a:lnTo>
                  <a:pt x="1857121" y="132080"/>
                </a:lnTo>
                <a:lnTo>
                  <a:pt x="1866011" y="134366"/>
                </a:lnTo>
                <a:lnTo>
                  <a:pt x="1872868" y="130302"/>
                </a:lnTo>
                <a:lnTo>
                  <a:pt x="1956449" y="81661"/>
                </a:lnTo>
                <a:lnTo>
                  <a:pt x="1952498" y="81661"/>
                </a:lnTo>
                <a:lnTo>
                  <a:pt x="1956520" y="81619"/>
                </a:lnTo>
                <a:lnTo>
                  <a:pt x="1981327" y="67183"/>
                </a:lnTo>
                <a:lnTo>
                  <a:pt x="1866138" y="0"/>
                </a:lnTo>
                <a:close/>
              </a:path>
              <a:path w="1981835" h="134620">
                <a:moveTo>
                  <a:pt x="1923814" y="67215"/>
                </a:moveTo>
                <a:lnTo>
                  <a:pt x="1899058" y="81619"/>
                </a:lnTo>
                <a:lnTo>
                  <a:pt x="1952498" y="81661"/>
                </a:lnTo>
                <a:lnTo>
                  <a:pt x="1952498" y="79756"/>
                </a:lnTo>
                <a:lnTo>
                  <a:pt x="1945259" y="79756"/>
                </a:lnTo>
                <a:lnTo>
                  <a:pt x="1923814" y="67215"/>
                </a:lnTo>
                <a:close/>
              </a:path>
              <a:path w="1981835" h="134620">
                <a:moveTo>
                  <a:pt x="0" y="51181"/>
                </a:moveTo>
                <a:lnTo>
                  <a:pt x="0" y="80137"/>
                </a:lnTo>
                <a:lnTo>
                  <a:pt x="1899058" y="81619"/>
                </a:lnTo>
                <a:lnTo>
                  <a:pt x="1923814" y="67215"/>
                </a:lnTo>
                <a:lnTo>
                  <a:pt x="1898930" y="52663"/>
                </a:lnTo>
                <a:lnTo>
                  <a:pt x="0" y="51181"/>
                </a:lnTo>
                <a:close/>
              </a:path>
              <a:path w="1981835" h="134620">
                <a:moveTo>
                  <a:pt x="1945259" y="54737"/>
                </a:moveTo>
                <a:lnTo>
                  <a:pt x="1923814" y="67215"/>
                </a:lnTo>
                <a:lnTo>
                  <a:pt x="1945259" y="79756"/>
                </a:lnTo>
                <a:lnTo>
                  <a:pt x="1945259" y="54737"/>
                </a:lnTo>
                <a:close/>
              </a:path>
              <a:path w="1981835" h="134620">
                <a:moveTo>
                  <a:pt x="1952498" y="54737"/>
                </a:moveTo>
                <a:lnTo>
                  <a:pt x="1945259" y="54737"/>
                </a:lnTo>
                <a:lnTo>
                  <a:pt x="1945259" y="79756"/>
                </a:lnTo>
                <a:lnTo>
                  <a:pt x="1952498" y="79756"/>
                </a:lnTo>
                <a:lnTo>
                  <a:pt x="1952498" y="54737"/>
                </a:lnTo>
                <a:close/>
              </a:path>
              <a:path w="1981835" h="134620">
                <a:moveTo>
                  <a:pt x="1898930" y="52663"/>
                </a:moveTo>
                <a:lnTo>
                  <a:pt x="1923814" y="67215"/>
                </a:lnTo>
                <a:lnTo>
                  <a:pt x="1945259" y="54737"/>
                </a:lnTo>
                <a:lnTo>
                  <a:pt x="1952498" y="54737"/>
                </a:lnTo>
                <a:lnTo>
                  <a:pt x="1952498" y="52705"/>
                </a:lnTo>
                <a:lnTo>
                  <a:pt x="1898930" y="52663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object 7"/>
          <p:cNvSpPr/>
          <p:nvPr/>
        </p:nvSpPr>
        <p:spPr>
          <a:xfrm>
            <a:off x="5088253" y="5105248"/>
            <a:ext cx="1981835" cy="134620"/>
          </a:xfrm>
          <a:custGeom>
            <a:avLst/>
            <a:gdLst/>
            <a:ahLst/>
            <a:cxnLst/>
            <a:rect l="l" t="t" r="r" b="b"/>
            <a:pathLst>
              <a:path w="1981835" h="134620">
                <a:moveTo>
                  <a:pt x="115315" y="0"/>
                </a:moveTo>
                <a:lnTo>
                  <a:pt x="0" y="67056"/>
                </a:lnTo>
                <a:lnTo>
                  <a:pt x="115188" y="134366"/>
                </a:lnTo>
                <a:lnTo>
                  <a:pt x="124078" y="132080"/>
                </a:lnTo>
                <a:lnTo>
                  <a:pt x="128142" y="125095"/>
                </a:lnTo>
                <a:lnTo>
                  <a:pt x="132206" y="118237"/>
                </a:lnTo>
                <a:lnTo>
                  <a:pt x="129793" y="109347"/>
                </a:lnTo>
                <a:lnTo>
                  <a:pt x="82300" y="81579"/>
                </a:lnTo>
                <a:lnTo>
                  <a:pt x="28828" y="81534"/>
                </a:lnTo>
                <a:lnTo>
                  <a:pt x="28828" y="52578"/>
                </a:lnTo>
                <a:lnTo>
                  <a:pt x="82441" y="52578"/>
                </a:lnTo>
                <a:lnTo>
                  <a:pt x="122936" y="28956"/>
                </a:lnTo>
                <a:lnTo>
                  <a:pt x="129920" y="25019"/>
                </a:lnTo>
                <a:lnTo>
                  <a:pt x="132206" y="16129"/>
                </a:lnTo>
                <a:lnTo>
                  <a:pt x="128269" y="9144"/>
                </a:lnTo>
                <a:lnTo>
                  <a:pt x="124205" y="2286"/>
                </a:lnTo>
                <a:lnTo>
                  <a:pt x="115315" y="0"/>
                </a:lnTo>
                <a:close/>
              </a:path>
              <a:path w="1981835" h="134620">
                <a:moveTo>
                  <a:pt x="82363" y="52623"/>
                </a:moveTo>
                <a:lnTo>
                  <a:pt x="57512" y="67119"/>
                </a:lnTo>
                <a:lnTo>
                  <a:pt x="82300" y="81579"/>
                </a:lnTo>
                <a:lnTo>
                  <a:pt x="1981327" y="83185"/>
                </a:lnTo>
                <a:lnTo>
                  <a:pt x="1981327" y="54229"/>
                </a:lnTo>
                <a:lnTo>
                  <a:pt x="82363" y="52623"/>
                </a:lnTo>
                <a:close/>
              </a:path>
              <a:path w="1981835" h="134620">
                <a:moveTo>
                  <a:pt x="28828" y="52578"/>
                </a:moveTo>
                <a:lnTo>
                  <a:pt x="28828" y="81534"/>
                </a:lnTo>
                <a:lnTo>
                  <a:pt x="82300" y="81579"/>
                </a:lnTo>
                <a:lnTo>
                  <a:pt x="78957" y="79629"/>
                </a:lnTo>
                <a:lnTo>
                  <a:pt x="36067" y="79629"/>
                </a:lnTo>
                <a:lnTo>
                  <a:pt x="36067" y="54610"/>
                </a:lnTo>
                <a:lnTo>
                  <a:pt x="78957" y="54610"/>
                </a:lnTo>
                <a:lnTo>
                  <a:pt x="82363" y="52623"/>
                </a:lnTo>
                <a:lnTo>
                  <a:pt x="28828" y="52578"/>
                </a:lnTo>
                <a:close/>
              </a:path>
              <a:path w="1981835" h="134620">
                <a:moveTo>
                  <a:pt x="36067" y="54610"/>
                </a:moveTo>
                <a:lnTo>
                  <a:pt x="36067" y="79629"/>
                </a:lnTo>
                <a:lnTo>
                  <a:pt x="57512" y="67119"/>
                </a:lnTo>
                <a:lnTo>
                  <a:pt x="36067" y="54610"/>
                </a:lnTo>
                <a:close/>
              </a:path>
              <a:path w="1981835" h="134620">
                <a:moveTo>
                  <a:pt x="57512" y="67119"/>
                </a:moveTo>
                <a:lnTo>
                  <a:pt x="36067" y="79629"/>
                </a:lnTo>
                <a:lnTo>
                  <a:pt x="78957" y="79629"/>
                </a:lnTo>
                <a:lnTo>
                  <a:pt x="57512" y="67119"/>
                </a:lnTo>
                <a:close/>
              </a:path>
              <a:path w="1981835" h="134620">
                <a:moveTo>
                  <a:pt x="78957" y="54610"/>
                </a:moveTo>
                <a:lnTo>
                  <a:pt x="36067" y="54610"/>
                </a:lnTo>
                <a:lnTo>
                  <a:pt x="57512" y="67119"/>
                </a:lnTo>
                <a:lnTo>
                  <a:pt x="78957" y="54610"/>
                </a:lnTo>
                <a:close/>
              </a:path>
              <a:path w="1981835" h="134620">
                <a:moveTo>
                  <a:pt x="82441" y="52578"/>
                </a:moveTo>
                <a:lnTo>
                  <a:pt x="28828" y="52578"/>
                </a:lnTo>
                <a:lnTo>
                  <a:pt x="82363" y="52623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object 8"/>
          <p:cNvSpPr/>
          <p:nvPr/>
        </p:nvSpPr>
        <p:spPr>
          <a:xfrm>
            <a:off x="5573774" y="4153510"/>
            <a:ext cx="1008888" cy="627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object 9"/>
          <p:cNvSpPr/>
          <p:nvPr/>
        </p:nvSpPr>
        <p:spPr>
          <a:xfrm>
            <a:off x="5625590" y="4135222"/>
            <a:ext cx="903731" cy="710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object 10"/>
          <p:cNvSpPr/>
          <p:nvPr/>
        </p:nvSpPr>
        <p:spPr>
          <a:xfrm>
            <a:off x="5621019" y="4180943"/>
            <a:ext cx="914400" cy="533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object 11"/>
          <p:cNvSpPr txBox="1"/>
          <p:nvPr/>
        </p:nvSpPr>
        <p:spPr>
          <a:xfrm>
            <a:off x="5621019" y="4180943"/>
            <a:ext cx="914400" cy="533400"/>
          </a:xfrm>
          <a:prstGeom prst="rect">
            <a:avLst/>
          </a:prstGeom>
          <a:ln w="9144">
            <a:solidFill>
              <a:srgbClr val="0091D1"/>
            </a:solidFill>
          </a:ln>
        </p:spPr>
        <p:txBody>
          <a:bodyPr vert="horz" wrap="square" lIns="0" tIns="29209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SYN</a:t>
            </a:r>
            <a:endParaRPr sz="1600">
              <a:latin typeface="Arial"/>
              <a:cs typeface="Arial"/>
            </a:endParaRPr>
          </a:p>
          <a:p>
            <a:pPr marL="3175" algn="ctr">
              <a:lnSpc>
                <a:spcPct val="100000"/>
              </a:lnSpc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Seq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1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2"/>
          <p:cNvSpPr/>
          <p:nvPr/>
        </p:nvSpPr>
        <p:spPr>
          <a:xfrm>
            <a:off x="5573774" y="4839310"/>
            <a:ext cx="1008888" cy="7040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object 13"/>
          <p:cNvSpPr/>
          <p:nvPr/>
        </p:nvSpPr>
        <p:spPr>
          <a:xfrm>
            <a:off x="5464047" y="4752443"/>
            <a:ext cx="1228344" cy="9235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object 14"/>
          <p:cNvSpPr/>
          <p:nvPr/>
        </p:nvSpPr>
        <p:spPr>
          <a:xfrm>
            <a:off x="5621019" y="4866743"/>
            <a:ext cx="914400" cy="609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object 15"/>
          <p:cNvSpPr/>
          <p:nvPr/>
        </p:nvSpPr>
        <p:spPr>
          <a:xfrm>
            <a:off x="5621019" y="4866743"/>
            <a:ext cx="914400" cy="609600"/>
          </a:xfrm>
          <a:custGeom>
            <a:avLst/>
            <a:gdLst/>
            <a:ahLst/>
            <a:cxnLst/>
            <a:rect l="l" t="t" r="r" b="b"/>
            <a:pathLst>
              <a:path w="914400" h="609600">
                <a:moveTo>
                  <a:pt x="0" y="609600"/>
                </a:moveTo>
                <a:lnTo>
                  <a:pt x="914400" y="609600"/>
                </a:lnTo>
                <a:lnTo>
                  <a:pt x="9144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4" name="object 16"/>
          <p:cNvSpPr/>
          <p:nvPr/>
        </p:nvSpPr>
        <p:spPr>
          <a:xfrm>
            <a:off x="5088380" y="5867071"/>
            <a:ext cx="1981835" cy="134620"/>
          </a:xfrm>
          <a:custGeom>
            <a:avLst/>
            <a:gdLst/>
            <a:ahLst/>
            <a:cxnLst/>
            <a:rect l="l" t="t" r="r" b="b"/>
            <a:pathLst>
              <a:path w="1981835" h="134620">
                <a:moveTo>
                  <a:pt x="1866138" y="0"/>
                </a:moveTo>
                <a:lnTo>
                  <a:pt x="1857248" y="2324"/>
                </a:lnTo>
                <a:lnTo>
                  <a:pt x="1849120" y="16128"/>
                </a:lnTo>
                <a:lnTo>
                  <a:pt x="1851533" y="24993"/>
                </a:lnTo>
                <a:lnTo>
                  <a:pt x="1899001" y="52751"/>
                </a:lnTo>
                <a:lnTo>
                  <a:pt x="1952498" y="52793"/>
                </a:lnTo>
                <a:lnTo>
                  <a:pt x="1952498" y="81749"/>
                </a:lnTo>
                <a:lnTo>
                  <a:pt x="1898925" y="81749"/>
                </a:lnTo>
                <a:lnTo>
                  <a:pt x="1851405" y="109385"/>
                </a:lnTo>
                <a:lnTo>
                  <a:pt x="1849120" y="118249"/>
                </a:lnTo>
                <a:lnTo>
                  <a:pt x="1853057" y="125158"/>
                </a:lnTo>
                <a:lnTo>
                  <a:pt x="1857121" y="132067"/>
                </a:lnTo>
                <a:lnTo>
                  <a:pt x="1866011" y="134416"/>
                </a:lnTo>
                <a:lnTo>
                  <a:pt x="1956482" y="81749"/>
                </a:lnTo>
                <a:lnTo>
                  <a:pt x="1952498" y="81749"/>
                </a:lnTo>
                <a:lnTo>
                  <a:pt x="1956556" y="81707"/>
                </a:lnTo>
                <a:lnTo>
                  <a:pt x="1981327" y="67297"/>
                </a:lnTo>
                <a:lnTo>
                  <a:pt x="1866138" y="0"/>
                </a:lnTo>
                <a:close/>
              </a:path>
              <a:path w="1981835" h="134620">
                <a:moveTo>
                  <a:pt x="1923822" y="67248"/>
                </a:moveTo>
                <a:lnTo>
                  <a:pt x="1898998" y="81707"/>
                </a:lnTo>
                <a:lnTo>
                  <a:pt x="1952498" y="81749"/>
                </a:lnTo>
                <a:lnTo>
                  <a:pt x="1952498" y="79768"/>
                </a:lnTo>
                <a:lnTo>
                  <a:pt x="1945259" y="79768"/>
                </a:lnTo>
                <a:lnTo>
                  <a:pt x="1923822" y="67248"/>
                </a:lnTo>
                <a:close/>
              </a:path>
              <a:path w="1981835" h="134620">
                <a:moveTo>
                  <a:pt x="0" y="51231"/>
                </a:moveTo>
                <a:lnTo>
                  <a:pt x="0" y="80187"/>
                </a:lnTo>
                <a:lnTo>
                  <a:pt x="1898998" y="81707"/>
                </a:lnTo>
                <a:lnTo>
                  <a:pt x="1923822" y="67248"/>
                </a:lnTo>
                <a:lnTo>
                  <a:pt x="1899001" y="52751"/>
                </a:lnTo>
                <a:lnTo>
                  <a:pt x="0" y="51231"/>
                </a:lnTo>
                <a:close/>
              </a:path>
              <a:path w="1981835" h="134620">
                <a:moveTo>
                  <a:pt x="1945259" y="54762"/>
                </a:moveTo>
                <a:lnTo>
                  <a:pt x="1923822" y="67248"/>
                </a:lnTo>
                <a:lnTo>
                  <a:pt x="1945259" y="79768"/>
                </a:lnTo>
                <a:lnTo>
                  <a:pt x="1945259" y="54762"/>
                </a:lnTo>
                <a:close/>
              </a:path>
              <a:path w="1981835" h="134620">
                <a:moveTo>
                  <a:pt x="1952498" y="54762"/>
                </a:moveTo>
                <a:lnTo>
                  <a:pt x="1945259" y="54762"/>
                </a:lnTo>
                <a:lnTo>
                  <a:pt x="1945259" y="79768"/>
                </a:lnTo>
                <a:lnTo>
                  <a:pt x="1952498" y="79768"/>
                </a:lnTo>
                <a:lnTo>
                  <a:pt x="1952498" y="54762"/>
                </a:lnTo>
                <a:close/>
              </a:path>
              <a:path w="1981835" h="134620">
                <a:moveTo>
                  <a:pt x="1899001" y="52751"/>
                </a:moveTo>
                <a:lnTo>
                  <a:pt x="1923822" y="67248"/>
                </a:lnTo>
                <a:lnTo>
                  <a:pt x="1945259" y="54762"/>
                </a:lnTo>
                <a:lnTo>
                  <a:pt x="1952498" y="54762"/>
                </a:lnTo>
                <a:lnTo>
                  <a:pt x="1952498" y="52793"/>
                </a:lnTo>
                <a:lnTo>
                  <a:pt x="1899001" y="52751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5" name="object 17"/>
          <p:cNvSpPr/>
          <p:nvPr/>
        </p:nvSpPr>
        <p:spPr>
          <a:xfrm>
            <a:off x="5573774" y="5601310"/>
            <a:ext cx="1008888" cy="7040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6" name="object 18"/>
          <p:cNvSpPr/>
          <p:nvPr/>
        </p:nvSpPr>
        <p:spPr>
          <a:xfrm>
            <a:off x="5474715" y="5514443"/>
            <a:ext cx="1205484" cy="9235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object 19"/>
          <p:cNvSpPr/>
          <p:nvPr/>
        </p:nvSpPr>
        <p:spPr>
          <a:xfrm>
            <a:off x="5621019" y="5628743"/>
            <a:ext cx="914400" cy="609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object 20"/>
          <p:cNvSpPr/>
          <p:nvPr/>
        </p:nvSpPr>
        <p:spPr>
          <a:xfrm>
            <a:off x="5621019" y="5628743"/>
            <a:ext cx="914400" cy="609600"/>
          </a:xfrm>
          <a:custGeom>
            <a:avLst/>
            <a:gdLst/>
            <a:ahLst/>
            <a:cxnLst/>
            <a:rect l="l" t="t" r="r" b="b"/>
            <a:pathLst>
              <a:path w="914400" h="609600">
                <a:moveTo>
                  <a:pt x="0" y="609600"/>
                </a:moveTo>
                <a:lnTo>
                  <a:pt x="914400" y="609600"/>
                </a:lnTo>
                <a:lnTo>
                  <a:pt x="9144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object 21"/>
          <p:cNvSpPr txBox="1"/>
          <p:nvPr/>
        </p:nvSpPr>
        <p:spPr>
          <a:xfrm>
            <a:off x="5612002" y="4832452"/>
            <a:ext cx="932815" cy="1443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" algn="ctr">
              <a:lnSpc>
                <a:spcPts val="1920"/>
              </a:lnSpc>
            </a:pP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SYN-ACK</a:t>
            </a:r>
            <a:endParaRPr sz="1600">
              <a:latin typeface="Arial"/>
              <a:cs typeface="Arial"/>
            </a:endParaRPr>
          </a:p>
          <a:p>
            <a:pPr marL="22225" marR="13335" indent="2540" algn="ctr">
              <a:lnSpc>
                <a:spcPts val="1680"/>
              </a:lnSpc>
              <a:spcBef>
                <a:spcPts val="5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Seq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= y  Ack = x +</a:t>
            </a:r>
            <a:r>
              <a:rPr sz="1400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  <a:p>
            <a:pPr marL="635" algn="ctr">
              <a:lnSpc>
                <a:spcPts val="1920"/>
              </a:lnSpc>
              <a:spcBef>
                <a:spcPts val="67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ACK</a:t>
            </a:r>
            <a:endParaRPr sz="1600">
              <a:latin typeface="Arial"/>
              <a:cs typeface="Arial"/>
            </a:endParaRPr>
          </a:p>
          <a:p>
            <a:pPr marL="12700" marR="5080" algn="ctr">
              <a:lnSpc>
                <a:spcPts val="1680"/>
              </a:lnSpc>
              <a:spcBef>
                <a:spcPts val="5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Seq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= x +</a:t>
            </a:r>
            <a:r>
              <a:rPr sz="1400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1  Ack = y +</a:t>
            </a:r>
            <a:r>
              <a:rPr sz="1400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2"/>
          <p:cNvSpPr/>
          <p:nvPr/>
        </p:nvSpPr>
        <p:spPr>
          <a:xfrm>
            <a:off x="3934332" y="4714393"/>
            <a:ext cx="883919" cy="702945"/>
          </a:xfrm>
          <a:custGeom>
            <a:avLst/>
            <a:gdLst/>
            <a:ahLst/>
            <a:cxnLst/>
            <a:rect l="l" t="t" r="r" b="b"/>
            <a:pathLst>
              <a:path w="883919" h="702945">
                <a:moveTo>
                  <a:pt x="0" y="702513"/>
                </a:moveTo>
                <a:lnTo>
                  <a:pt x="883754" y="702513"/>
                </a:lnTo>
                <a:lnTo>
                  <a:pt x="883754" y="0"/>
                </a:lnTo>
                <a:lnTo>
                  <a:pt x="0" y="0"/>
                </a:lnTo>
                <a:lnTo>
                  <a:pt x="0" y="70251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object 23"/>
          <p:cNvSpPr/>
          <p:nvPr/>
        </p:nvSpPr>
        <p:spPr>
          <a:xfrm>
            <a:off x="3735830" y="5452213"/>
            <a:ext cx="1275715" cy="235585"/>
          </a:xfrm>
          <a:custGeom>
            <a:avLst/>
            <a:gdLst/>
            <a:ahLst/>
            <a:cxnLst/>
            <a:rect l="l" t="t" r="r" b="b"/>
            <a:pathLst>
              <a:path w="1275714" h="235585">
                <a:moveTo>
                  <a:pt x="1082294" y="0"/>
                </a:moveTo>
                <a:lnTo>
                  <a:pt x="197231" y="0"/>
                </a:lnTo>
                <a:lnTo>
                  <a:pt x="0" y="235419"/>
                </a:lnTo>
                <a:lnTo>
                  <a:pt x="1275588" y="235419"/>
                </a:lnTo>
                <a:lnTo>
                  <a:pt x="1082294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2" name="object 24"/>
          <p:cNvSpPr/>
          <p:nvPr/>
        </p:nvSpPr>
        <p:spPr>
          <a:xfrm>
            <a:off x="3735830" y="5687631"/>
            <a:ext cx="1275715" cy="84455"/>
          </a:xfrm>
          <a:custGeom>
            <a:avLst/>
            <a:gdLst/>
            <a:ahLst/>
            <a:cxnLst/>
            <a:rect l="l" t="t" r="r" b="b"/>
            <a:pathLst>
              <a:path w="1275714" h="84454">
                <a:moveTo>
                  <a:pt x="0" y="84367"/>
                </a:moveTo>
                <a:lnTo>
                  <a:pt x="1275588" y="84367"/>
                </a:lnTo>
                <a:lnTo>
                  <a:pt x="1275588" y="0"/>
                </a:lnTo>
                <a:lnTo>
                  <a:pt x="0" y="0"/>
                </a:lnTo>
                <a:lnTo>
                  <a:pt x="0" y="84367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3" name="object 25"/>
          <p:cNvSpPr/>
          <p:nvPr/>
        </p:nvSpPr>
        <p:spPr>
          <a:xfrm>
            <a:off x="3982973" y="4788981"/>
            <a:ext cx="789305" cy="549910"/>
          </a:xfrm>
          <a:custGeom>
            <a:avLst/>
            <a:gdLst/>
            <a:ahLst/>
            <a:cxnLst/>
            <a:rect l="l" t="t" r="r" b="b"/>
            <a:pathLst>
              <a:path w="789305" h="549910">
                <a:moveTo>
                  <a:pt x="0" y="549440"/>
                </a:moveTo>
                <a:lnTo>
                  <a:pt x="789038" y="549440"/>
                </a:lnTo>
                <a:lnTo>
                  <a:pt x="789038" y="0"/>
                </a:lnTo>
                <a:lnTo>
                  <a:pt x="0" y="0"/>
                </a:lnTo>
                <a:lnTo>
                  <a:pt x="0" y="54944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4" name="object 26"/>
          <p:cNvSpPr/>
          <p:nvPr/>
        </p:nvSpPr>
        <p:spPr>
          <a:xfrm>
            <a:off x="3908042" y="5489423"/>
            <a:ext cx="934085" cy="0"/>
          </a:xfrm>
          <a:custGeom>
            <a:avLst/>
            <a:gdLst/>
            <a:ahLst/>
            <a:cxnLst/>
            <a:rect l="l" t="t" r="r" b="b"/>
            <a:pathLst>
              <a:path w="934085">
                <a:moveTo>
                  <a:pt x="0" y="0"/>
                </a:moveTo>
                <a:lnTo>
                  <a:pt x="933703" y="0"/>
                </a:lnTo>
              </a:path>
            </a:pathLst>
          </a:custGeom>
          <a:ln w="27431">
            <a:solidFill>
              <a:srgbClr val="C0C0C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5" name="object 27"/>
          <p:cNvSpPr/>
          <p:nvPr/>
        </p:nvSpPr>
        <p:spPr>
          <a:xfrm>
            <a:off x="4086986" y="5624806"/>
            <a:ext cx="580390" cy="0"/>
          </a:xfrm>
          <a:custGeom>
            <a:avLst/>
            <a:gdLst/>
            <a:ahLst/>
            <a:cxnLst/>
            <a:rect l="l" t="t" r="r" b="b"/>
            <a:pathLst>
              <a:path w="580389">
                <a:moveTo>
                  <a:pt x="0" y="0"/>
                </a:moveTo>
                <a:lnTo>
                  <a:pt x="579882" y="0"/>
                </a:lnTo>
              </a:path>
            </a:pathLst>
          </a:custGeom>
          <a:ln w="27431">
            <a:solidFill>
              <a:srgbClr val="C0C0C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object 28"/>
          <p:cNvSpPr/>
          <p:nvPr/>
        </p:nvSpPr>
        <p:spPr>
          <a:xfrm>
            <a:off x="3877817" y="5535525"/>
            <a:ext cx="996950" cy="0"/>
          </a:xfrm>
          <a:custGeom>
            <a:avLst/>
            <a:gdLst/>
            <a:ahLst/>
            <a:cxnLst/>
            <a:rect l="l" t="t" r="r" b="b"/>
            <a:pathLst>
              <a:path w="996950">
                <a:moveTo>
                  <a:pt x="0" y="0"/>
                </a:moveTo>
                <a:lnTo>
                  <a:pt x="996822" y="0"/>
                </a:lnTo>
              </a:path>
            </a:pathLst>
          </a:custGeom>
          <a:ln w="29463">
            <a:solidFill>
              <a:srgbClr val="C0C0C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7" name="object 29"/>
          <p:cNvSpPr/>
          <p:nvPr/>
        </p:nvSpPr>
        <p:spPr>
          <a:xfrm>
            <a:off x="3846320" y="5578704"/>
            <a:ext cx="1062990" cy="0"/>
          </a:xfrm>
          <a:custGeom>
            <a:avLst/>
            <a:gdLst/>
            <a:ahLst/>
            <a:cxnLst/>
            <a:rect l="l" t="t" r="r" b="b"/>
            <a:pathLst>
              <a:path w="1062989">
                <a:moveTo>
                  <a:pt x="0" y="0"/>
                </a:moveTo>
                <a:lnTo>
                  <a:pt x="1062482" y="0"/>
                </a:lnTo>
              </a:path>
            </a:pathLst>
          </a:custGeom>
          <a:ln w="29463">
            <a:solidFill>
              <a:srgbClr val="C0C0C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8" name="object 30"/>
          <p:cNvSpPr/>
          <p:nvPr/>
        </p:nvSpPr>
        <p:spPr>
          <a:xfrm>
            <a:off x="3934332" y="4714393"/>
            <a:ext cx="883919" cy="702945"/>
          </a:xfrm>
          <a:custGeom>
            <a:avLst/>
            <a:gdLst/>
            <a:ahLst/>
            <a:cxnLst/>
            <a:rect l="l" t="t" r="r" b="b"/>
            <a:pathLst>
              <a:path w="883919" h="702945">
                <a:moveTo>
                  <a:pt x="0" y="702513"/>
                </a:moveTo>
                <a:lnTo>
                  <a:pt x="883754" y="702513"/>
                </a:lnTo>
                <a:lnTo>
                  <a:pt x="883754" y="0"/>
                </a:lnTo>
                <a:lnTo>
                  <a:pt x="0" y="0"/>
                </a:lnTo>
                <a:lnTo>
                  <a:pt x="0" y="702513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9" name="object 31"/>
          <p:cNvSpPr/>
          <p:nvPr/>
        </p:nvSpPr>
        <p:spPr>
          <a:xfrm>
            <a:off x="3735830" y="5452213"/>
            <a:ext cx="1275715" cy="235585"/>
          </a:xfrm>
          <a:custGeom>
            <a:avLst/>
            <a:gdLst/>
            <a:ahLst/>
            <a:cxnLst/>
            <a:rect l="l" t="t" r="r" b="b"/>
            <a:pathLst>
              <a:path w="1275714" h="235585">
                <a:moveTo>
                  <a:pt x="197231" y="0"/>
                </a:moveTo>
                <a:lnTo>
                  <a:pt x="0" y="235419"/>
                </a:lnTo>
                <a:lnTo>
                  <a:pt x="1275588" y="235419"/>
                </a:lnTo>
                <a:lnTo>
                  <a:pt x="1082294" y="0"/>
                </a:lnTo>
                <a:lnTo>
                  <a:pt x="197231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0" name="object 32"/>
          <p:cNvSpPr/>
          <p:nvPr/>
        </p:nvSpPr>
        <p:spPr>
          <a:xfrm>
            <a:off x="3735830" y="5687631"/>
            <a:ext cx="1275715" cy="84455"/>
          </a:xfrm>
          <a:custGeom>
            <a:avLst/>
            <a:gdLst/>
            <a:ahLst/>
            <a:cxnLst/>
            <a:rect l="l" t="t" r="r" b="b"/>
            <a:pathLst>
              <a:path w="1275714" h="84454">
                <a:moveTo>
                  <a:pt x="0" y="84367"/>
                </a:moveTo>
                <a:lnTo>
                  <a:pt x="1275588" y="84367"/>
                </a:lnTo>
                <a:lnTo>
                  <a:pt x="1275588" y="0"/>
                </a:lnTo>
                <a:lnTo>
                  <a:pt x="0" y="0"/>
                </a:lnTo>
                <a:lnTo>
                  <a:pt x="0" y="8436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1" name="object 33"/>
          <p:cNvSpPr/>
          <p:nvPr/>
        </p:nvSpPr>
        <p:spPr>
          <a:xfrm>
            <a:off x="3982973" y="4788981"/>
            <a:ext cx="789305" cy="549910"/>
          </a:xfrm>
          <a:custGeom>
            <a:avLst/>
            <a:gdLst/>
            <a:ahLst/>
            <a:cxnLst/>
            <a:rect l="l" t="t" r="r" b="b"/>
            <a:pathLst>
              <a:path w="789305" h="549910">
                <a:moveTo>
                  <a:pt x="0" y="549440"/>
                </a:moveTo>
                <a:lnTo>
                  <a:pt x="789038" y="549440"/>
                </a:lnTo>
                <a:lnTo>
                  <a:pt x="789038" y="0"/>
                </a:lnTo>
                <a:lnTo>
                  <a:pt x="0" y="0"/>
                </a:lnTo>
                <a:lnTo>
                  <a:pt x="0" y="54944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2" name="object 34"/>
          <p:cNvSpPr/>
          <p:nvPr/>
        </p:nvSpPr>
        <p:spPr>
          <a:xfrm>
            <a:off x="3908042" y="5475708"/>
            <a:ext cx="934085" cy="27940"/>
          </a:xfrm>
          <a:custGeom>
            <a:avLst/>
            <a:gdLst/>
            <a:ahLst/>
            <a:cxnLst/>
            <a:rect l="l" t="t" r="r" b="b"/>
            <a:pathLst>
              <a:path w="934085" h="27939">
                <a:moveTo>
                  <a:pt x="23749" y="0"/>
                </a:moveTo>
                <a:lnTo>
                  <a:pt x="0" y="27432"/>
                </a:lnTo>
                <a:lnTo>
                  <a:pt x="933703" y="27432"/>
                </a:lnTo>
                <a:lnTo>
                  <a:pt x="910082" y="0"/>
                </a:lnTo>
                <a:lnTo>
                  <a:pt x="23749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3" name="object 35"/>
          <p:cNvSpPr/>
          <p:nvPr/>
        </p:nvSpPr>
        <p:spPr>
          <a:xfrm>
            <a:off x="4086986" y="5611089"/>
            <a:ext cx="580390" cy="27940"/>
          </a:xfrm>
          <a:custGeom>
            <a:avLst/>
            <a:gdLst/>
            <a:ahLst/>
            <a:cxnLst/>
            <a:rect l="l" t="t" r="r" b="b"/>
            <a:pathLst>
              <a:path w="580389" h="27939">
                <a:moveTo>
                  <a:pt x="15747" y="0"/>
                </a:moveTo>
                <a:lnTo>
                  <a:pt x="0" y="27431"/>
                </a:lnTo>
                <a:lnTo>
                  <a:pt x="579882" y="27431"/>
                </a:lnTo>
                <a:lnTo>
                  <a:pt x="564133" y="0"/>
                </a:lnTo>
                <a:lnTo>
                  <a:pt x="15747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4" name="object 36"/>
          <p:cNvSpPr/>
          <p:nvPr/>
        </p:nvSpPr>
        <p:spPr>
          <a:xfrm>
            <a:off x="3877817" y="5520793"/>
            <a:ext cx="996950" cy="29845"/>
          </a:xfrm>
          <a:custGeom>
            <a:avLst/>
            <a:gdLst/>
            <a:ahLst/>
            <a:cxnLst/>
            <a:rect l="l" t="t" r="r" b="b"/>
            <a:pathLst>
              <a:path w="996950" h="29845">
                <a:moveTo>
                  <a:pt x="25018" y="0"/>
                </a:moveTo>
                <a:lnTo>
                  <a:pt x="0" y="29463"/>
                </a:lnTo>
                <a:lnTo>
                  <a:pt x="996822" y="29463"/>
                </a:lnTo>
                <a:lnTo>
                  <a:pt x="970533" y="0"/>
                </a:lnTo>
                <a:lnTo>
                  <a:pt x="25018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5" name="object 37"/>
          <p:cNvSpPr/>
          <p:nvPr/>
        </p:nvSpPr>
        <p:spPr>
          <a:xfrm>
            <a:off x="3846320" y="5563972"/>
            <a:ext cx="1062990" cy="29845"/>
          </a:xfrm>
          <a:custGeom>
            <a:avLst/>
            <a:gdLst/>
            <a:ahLst/>
            <a:cxnLst/>
            <a:rect l="l" t="t" r="r" b="b"/>
            <a:pathLst>
              <a:path w="1062989" h="29845">
                <a:moveTo>
                  <a:pt x="26289" y="0"/>
                </a:moveTo>
                <a:lnTo>
                  <a:pt x="0" y="29464"/>
                </a:lnTo>
                <a:lnTo>
                  <a:pt x="1062482" y="29464"/>
                </a:lnTo>
                <a:lnTo>
                  <a:pt x="1034923" y="0"/>
                </a:lnTo>
                <a:lnTo>
                  <a:pt x="26289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6" name="object 38"/>
          <p:cNvSpPr/>
          <p:nvPr/>
        </p:nvSpPr>
        <p:spPr>
          <a:xfrm>
            <a:off x="7183119" y="4229710"/>
            <a:ext cx="999744" cy="19050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7" name="object 39"/>
          <p:cNvSpPr/>
          <p:nvPr/>
        </p:nvSpPr>
        <p:spPr>
          <a:xfrm>
            <a:off x="7230363" y="4257143"/>
            <a:ext cx="905255" cy="18105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8" name="object 40"/>
          <p:cNvSpPr/>
          <p:nvPr/>
        </p:nvSpPr>
        <p:spPr>
          <a:xfrm>
            <a:off x="7230363" y="4257143"/>
            <a:ext cx="905255" cy="18105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9" name="object 41"/>
          <p:cNvSpPr/>
          <p:nvPr/>
        </p:nvSpPr>
        <p:spPr>
          <a:xfrm>
            <a:off x="7230363" y="4257143"/>
            <a:ext cx="905510" cy="1811020"/>
          </a:xfrm>
          <a:custGeom>
            <a:avLst/>
            <a:gdLst/>
            <a:ahLst/>
            <a:cxnLst/>
            <a:rect l="l" t="t" r="r" b="b"/>
            <a:pathLst>
              <a:path w="905510" h="1811020">
                <a:moveTo>
                  <a:pt x="0" y="183006"/>
                </a:moveTo>
                <a:lnTo>
                  <a:pt x="279272" y="0"/>
                </a:lnTo>
                <a:lnTo>
                  <a:pt x="452627" y="0"/>
                </a:lnTo>
                <a:lnTo>
                  <a:pt x="905255" y="0"/>
                </a:lnTo>
                <a:lnTo>
                  <a:pt x="905255" y="976376"/>
                </a:lnTo>
                <a:lnTo>
                  <a:pt x="905255" y="1627454"/>
                </a:lnTo>
                <a:lnTo>
                  <a:pt x="635634" y="1810512"/>
                </a:lnTo>
                <a:lnTo>
                  <a:pt x="442975" y="1810512"/>
                </a:lnTo>
                <a:lnTo>
                  <a:pt x="0" y="1810512"/>
                </a:lnTo>
                <a:lnTo>
                  <a:pt x="0" y="966216"/>
                </a:lnTo>
                <a:lnTo>
                  <a:pt x="0" y="183006"/>
                </a:lnTo>
                <a:close/>
              </a:path>
            </a:pathLst>
          </a:custGeom>
          <a:ln w="9144">
            <a:solidFill>
              <a:srgbClr val="383939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0" name="object 42"/>
          <p:cNvSpPr/>
          <p:nvPr/>
        </p:nvSpPr>
        <p:spPr>
          <a:xfrm>
            <a:off x="7230363" y="4257143"/>
            <a:ext cx="905510" cy="183515"/>
          </a:xfrm>
          <a:custGeom>
            <a:avLst/>
            <a:gdLst/>
            <a:ahLst/>
            <a:cxnLst/>
            <a:rect l="l" t="t" r="r" b="b"/>
            <a:pathLst>
              <a:path w="905510" h="183514">
                <a:moveTo>
                  <a:pt x="0" y="183006"/>
                </a:moveTo>
                <a:lnTo>
                  <a:pt x="616330" y="183006"/>
                </a:lnTo>
                <a:lnTo>
                  <a:pt x="905255" y="0"/>
                </a:lnTo>
              </a:path>
            </a:pathLst>
          </a:custGeom>
          <a:ln w="9143">
            <a:solidFill>
              <a:srgbClr val="383939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1" name="object 43"/>
          <p:cNvSpPr/>
          <p:nvPr/>
        </p:nvSpPr>
        <p:spPr>
          <a:xfrm>
            <a:off x="7230363" y="4440150"/>
            <a:ext cx="616585" cy="1627505"/>
          </a:xfrm>
          <a:custGeom>
            <a:avLst/>
            <a:gdLst/>
            <a:ahLst/>
            <a:cxnLst/>
            <a:rect l="l" t="t" r="r" b="b"/>
            <a:pathLst>
              <a:path w="616585" h="1627504">
                <a:moveTo>
                  <a:pt x="0" y="0"/>
                </a:moveTo>
                <a:lnTo>
                  <a:pt x="616330" y="0"/>
                </a:lnTo>
                <a:lnTo>
                  <a:pt x="616330" y="264541"/>
                </a:lnTo>
                <a:lnTo>
                  <a:pt x="616330" y="1281658"/>
                </a:lnTo>
                <a:lnTo>
                  <a:pt x="616330" y="1627505"/>
                </a:lnTo>
              </a:path>
            </a:pathLst>
          </a:custGeom>
          <a:ln w="9144">
            <a:solidFill>
              <a:srgbClr val="383939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2" name="object 44"/>
          <p:cNvSpPr/>
          <p:nvPr/>
        </p:nvSpPr>
        <p:spPr>
          <a:xfrm>
            <a:off x="7278496" y="4511396"/>
            <a:ext cx="510540" cy="41275"/>
          </a:xfrm>
          <a:custGeom>
            <a:avLst/>
            <a:gdLst/>
            <a:ahLst/>
            <a:cxnLst/>
            <a:rect l="l" t="t" r="r" b="b"/>
            <a:pathLst>
              <a:path w="510539" h="41275">
                <a:moveTo>
                  <a:pt x="0" y="0"/>
                </a:moveTo>
                <a:lnTo>
                  <a:pt x="510413" y="0"/>
                </a:lnTo>
                <a:lnTo>
                  <a:pt x="510413" y="40767"/>
                </a:lnTo>
                <a:lnTo>
                  <a:pt x="0" y="40767"/>
                </a:lnTo>
                <a:lnTo>
                  <a:pt x="0" y="0"/>
                </a:lnTo>
              </a:path>
            </a:pathLst>
          </a:custGeom>
          <a:ln w="9144">
            <a:solidFill>
              <a:srgbClr val="383939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3" name="object 45"/>
          <p:cNvSpPr/>
          <p:nvPr/>
        </p:nvSpPr>
        <p:spPr>
          <a:xfrm>
            <a:off x="7278496" y="4633444"/>
            <a:ext cx="510540" cy="31115"/>
          </a:xfrm>
          <a:custGeom>
            <a:avLst/>
            <a:gdLst/>
            <a:ahLst/>
            <a:cxnLst/>
            <a:rect l="l" t="t" r="r" b="b"/>
            <a:pathLst>
              <a:path w="510539" h="31114">
                <a:moveTo>
                  <a:pt x="0" y="0"/>
                </a:moveTo>
                <a:lnTo>
                  <a:pt x="510413" y="0"/>
                </a:lnTo>
                <a:lnTo>
                  <a:pt x="510413" y="30606"/>
                </a:lnTo>
                <a:lnTo>
                  <a:pt x="0" y="30606"/>
                </a:lnTo>
                <a:lnTo>
                  <a:pt x="0" y="0"/>
                </a:lnTo>
              </a:path>
            </a:pathLst>
          </a:custGeom>
          <a:ln w="9144">
            <a:solidFill>
              <a:srgbClr val="383939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4" name="object 46"/>
          <p:cNvSpPr/>
          <p:nvPr/>
        </p:nvSpPr>
        <p:spPr>
          <a:xfrm>
            <a:off x="7278496" y="4755490"/>
            <a:ext cx="510540" cy="31115"/>
          </a:xfrm>
          <a:custGeom>
            <a:avLst/>
            <a:gdLst/>
            <a:ahLst/>
            <a:cxnLst/>
            <a:rect l="l" t="t" r="r" b="b"/>
            <a:pathLst>
              <a:path w="510539" h="31114">
                <a:moveTo>
                  <a:pt x="0" y="0"/>
                </a:moveTo>
                <a:lnTo>
                  <a:pt x="510413" y="0"/>
                </a:lnTo>
                <a:lnTo>
                  <a:pt x="510413" y="30606"/>
                </a:lnTo>
                <a:lnTo>
                  <a:pt x="0" y="30606"/>
                </a:lnTo>
                <a:lnTo>
                  <a:pt x="0" y="0"/>
                </a:lnTo>
              </a:path>
            </a:pathLst>
          </a:custGeom>
          <a:ln w="9144">
            <a:solidFill>
              <a:srgbClr val="383939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887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 vs. UDP</a:t>
            </a:r>
            <a:endParaRPr lang="en-US" dirty="0"/>
          </a:p>
        </p:txBody>
      </p:sp>
      <p:pic>
        <p:nvPicPr>
          <p:cNvPr id="1026" name="Picture 2" descr="Image result for tcp udp jo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58" y="2115440"/>
            <a:ext cx="6709795" cy="403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cp udp jok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854" y="1985342"/>
            <a:ext cx="4872657" cy="487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39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 Session Hijacking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722" y="1825624"/>
            <a:ext cx="11790556" cy="485767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Old TCP implementations used X-Y starting from fixed value, </a:t>
            </a:r>
            <a:r>
              <a:rPr lang="en-US" dirty="0" err="1" smtClean="0"/>
              <a:t>eg</a:t>
            </a:r>
            <a:r>
              <a:rPr lang="en-US" dirty="0" smtClean="0"/>
              <a:t> 0</a:t>
            </a:r>
          </a:p>
          <a:p>
            <a:r>
              <a:rPr lang="en-US" dirty="0" smtClean="0"/>
              <a:t>Attacker can hijack a TCP connection, by sending packet with IP of attacked machine Z, and predict TCP session numbers</a:t>
            </a:r>
          </a:p>
          <a:p>
            <a:pPr lvl="1"/>
            <a:r>
              <a:rPr lang="en-US" dirty="0" smtClean="0"/>
              <a:t>Note: the attacker will not see the responses (</a:t>
            </a:r>
            <a:r>
              <a:rPr lang="en-US" i="1" dirty="0" smtClean="0"/>
              <a:t>blind</a:t>
            </a:r>
            <a:r>
              <a:rPr lang="en-US" dirty="0" smtClean="0"/>
              <a:t>), because sent to Z, and that is the reason why it needs to find out the correct session numbers</a:t>
            </a:r>
          </a:p>
          <a:p>
            <a:pPr lvl="1"/>
            <a:r>
              <a:rPr lang="en-US" dirty="0" smtClean="0"/>
              <a:t>Can do man-in-the-middle attack</a:t>
            </a:r>
          </a:p>
          <a:p>
            <a:pPr lvl="1"/>
            <a:r>
              <a:rPr lang="en-US" dirty="0" smtClean="0"/>
              <a:t>Random session numbers prevent such issue</a:t>
            </a:r>
          </a:p>
          <a:p>
            <a:r>
              <a:rPr lang="en-US" dirty="0" smtClean="0"/>
              <a:t>If on same LAN, can use Wireshark to see the session numbers</a:t>
            </a:r>
          </a:p>
          <a:p>
            <a:r>
              <a:rPr lang="en-US" dirty="0" smtClean="0"/>
              <a:t>Have to use encryption to prevent this kind of attack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58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229" y="218252"/>
            <a:ext cx="11792878" cy="14321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Example: after sending the first SYN by spoofing the IP of Alice, Eve needs to find out the </a:t>
            </a:r>
            <a:r>
              <a:rPr lang="en-US" dirty="0" err="1" smtClean="0"/>
              <a:t>Seq</a:t>
            </a:r>
            <a:r>
              <a:rPr lang="en-US" dirty="0" smtClean="0"/>
              <a:t> y=777 of Bob before sending the next TCP packet</a:t>
            </a:r>
            <a:endParaRPr lang="en-US" dirty="0"/>
          </a:p>
        </p:txBody>
      </p:sp>
      <p:pic>
        <p:nvPicPr>
          <p:cNvPr id="4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259" y="5170172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Image result for ser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029" y="2813116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53348" y="6222166"/>
            <a:ext cx="224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Eve</a:t>
            </a:r>
            <a:r>
              <a:rPr lang="en-US" sz="2400" dirty="0" smtClean="0"/>
              <a:t>: 192.168.0.1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035401" y="2349975"/>
            <a:ext cx="2300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Bob</a:t>
            </a:r>
            <a:r>
              <a:rPr lang="en-US" sz="2400" dirty="0" smtClean="0"/>
              <a:t>: 192.168.0.7</a:t>
            </a:r>
            <a:endParaRPr lang="en-US" sz="2400" dirty="0"/>
          </a:p>
        </p:txBody>
      </p:sp>
      <p:pic>
        <p:nvPicPr>
          <p:cNvPr id="8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942" y="5170171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336031" y="6222165"/>
            <a:ext cx="2568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Alice</a:t>
            </a:r>
            <a:r>
              <a:rPr lang="en-US" sz="2400" dirty="0" smtClean="0"/>
              <a:t>: 192.168.0.</a:t>
            </a:r>
            <a:r>
              <a:rPr lang="en-US" sz="2400" b="1" dirty="0" smtClean="0"/>
              <a:t>42</a:t>
            </a:r>
            <a:endParaRPr lang="en-US" sz="2400" b="1" dirty="0"/>
          </a:p>
        </p:txBody>
      </p:sp>
      <p:sp>
        <p:nvSpPr>
          <p:cNvPr id="10" name="Right Arrow 9"/>
          <p:cNvSpPr/>
          <p:nvPr/>
        </p:nvSpPr>
        <p:spPr>
          <a:xfrm rot="19210931">
            <a:off x="3875287" y="4168398"/>
            <a:ext cx="16655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44726" y="3308087"/>
            <a:ext cx="25683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SYN </a:t>
            </a:r>
          </a:p>
          <a:p>
            <a:r>
              <a:rPr lang="en-US" sz="2400" dirty="0" err="1" smtClean="0"/>
              <a:t>Seq</a:t>
            </a:r>
            <a:r>
              <a:rPr lang="en-US" sz="2400" dirty="0" smtClean="0"/>
              <a:t> x=123</a:t>
            </a:r>
          </a:p>
          <a:p>
            <a:r>
              <a:rPr lang="en-US" sz="2400" dirty="0" smtClean="0"/>
              <a:t>Lying on IP source</a:t>
            </a:r>
          </a:p>
          <a:p>
            <a:r>
              <a:rPr lang="en-US" sz="2400" b="1" dirty="0" smtClean="0"/>
              <a:t>Alice</a:t>
            </a:r>
            <a:r>
              <a:rPr lang="en-US" sz="2400" dirty="0" smtClean="0"/>
              <a:t>: 192.168.0.</a:t>
            </a:r>
            <a:r>
              <a:rPr lang="en-US" sz="2400" b="1" dirty="0" smtClean="0"/>
              <a:t>42</a:t>
            </a:r>
            <a:endParaRPr lang="en-US" sz="2400" b="1" dirty="0"/>
          </a:p>
        </p:txBody>
      </p:sp>
      <p:sp>
        <p:nvSpPr>
          <p:cNvPr id="12" name="Right Arrow 11"/>
          <p:cNvSpPr/>
          <p:nvPr/>
        </p:nvSpPr>
        <p:spPr>
          <a:xfrm rot="2543218">
            <a:off x="6718646" y="4189390"/>
            <a:ext cx="16655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178942" y="3500664"/>
            <a:ext cx="14702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SYN-ACK: </a:t>
            </a:r>
          </a:p>
          <a:p>
            <a:r>
              <a:rPr lang="en-US" sz="2400" dirty="0" err="1" smtClean="0"/>
              <a:t>Ack</a:t>
            </a:r>
            <a:r>
              <a:rPr lang="en-US" sz="2400" dirty="0" smtClean="0"/>
              <a:t> x=124</a:t>
            </a:r>
          </a:p>
          <a:p>
            <a:r>
              <a:rPr lang="en-US" sz="2400" dirty="0" err="1" smtClean="0"/>
              <a:t>Seq</a:t>
            </a:r>
            <a:r>
              <a:rPr lang="en-US" sz="2400" dirty="0" smtClean="0"/>
              <a:t> y=777</a:t>
            </a:r>
          </a:p>
        </p:txBody>
      </p:sp>
    </p:spTree>
    <p:extLst>
      <p:ext uri="{BB962C8B-B14F-4D97-AF65-F5344CB8AC3E}">
        <p14:creationId xmlns:p14="http://schemas.microsoft.com/office/powerpoint/2010/main" val="327188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Denial-of-Service (</a:t>
            </a:r>
            <a:r>
              <a:rPr lang="en-US" dirty="0" err="1" smtClean="0"/>
              <a:t>DoS</a:t>
            </a:r>
            <a:r>
              <a:rPr lang="en-US" dirty="0" smtClean="0"/>
              <a:t>) Attacks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8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380" y="1825624"/>
            <a:ext cx="11887200" cy="4857673"/>
          </a:xfrm>
        </p:spPr>
        <p:txBody>
          <a:bodyPr/>
          <a:lstStyle/>
          <a:p>
            <a:r>
              <a:rPr lang="en-US" dirty="0" smtClean="0"/>
              <a:t>Servers have limits on:</a:t>
            </a:r>
          </a:p>
          <a:p>
            <a:pPr lvl="1"/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CPUs</a:t>
            </a:r>
          </a:p>
          <a:p>
            <a:pPr lvl="1"/>
            <a:r>
              <a:rPr lang="en-US" dirty="0" smtClean="0"/>
              <a:t>Bandwidth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tc.</a:t>
            </a:r>
          </a:p>
          <a:p>
            <a:r>
              <a:rPr lang="en-US" dirty="0" smtClean="0"/>
              <a:t>If receiving too many requests from an attacker, then server cannot answer legitimate users, </a:t>
            </a:r>
            <a:r>
              <a:rPr lang="en-US" dirty="0" err="1" smtClean="0"/>
              <a:t>ie</a:t>
            </a:r>
            <a:r>
              <a:rPr lang="en-US" dirty="0" smtClean="0"/>
              <a:t> a so called </a:t>
            </a:r>
            <a:r>
              <a:rPr lang="en-US" i="1" dirty="0" smtClean="0"/>
              <a:t>denial-of-service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3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Flood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854" y="1825625"/>
            <a:ext cx="11827726" cy="4909712"/>
          </a:xfrm>
        </p:spPr>
        <p:txBody>
          <a:bodyPr/>
          <a:lstStyle/>
          <a:p>
            <a:r>
              <a:rPr lang="en-US" dirty="0" smtClean="0"/>
              <a:t>Simple attack</a:t>
            </a:r>
          </a:p>
          <a:p>
            <a:r>
              <a:rPr lang="en-US" dirty="0" smtClean="0"/>
              <a:t>Just do a lot of Ping/ICMP requests against a target</a:t>
            </a:r>
          </a:p>
          <a:p>
            <a:r>
              <a:rPr lang="en-US" dirty="0" smtClean="0"/>
              <a:t>Only works if attacking machine has more </a:t>
            </a:r>
            <a:r>
              <a:rPr lang="en-US" i="1" dirty="0" smtClean="0"/>
              <a:t>resources</a:t>
            </a:r>
            <a:r>
              <a:rPr lang="en-US" dirty="0" smtClean="0"/>
              <a:t> than the victim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78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Smurf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497" y="1825624"/>
            <a:ext cx="5925015" cy="487254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Many LANs do have a broadcast address (e.g., </a:t>
            </a:r>
            <a:r>
              <a:rPr lang="en-US" i="1" dirty="0" smtClean="0"/>
              <a:t>255.255.255.255</a:t>
            </a:r>
            <a:r>
              <a:rPr lang="en-US" dirty="0" smtClean="0"/>
              <a:t>)</a:t>
            </a:r>
          </a:p>
          <a:p>
            <a:r>
              <a:rPr lang="en-US" dirty="0" smtClean="0"/>
              <a:t>A packet sent to such address will be broadcast to all machines on the network</a:t>
            </a:r>
          </a:p>
          <a:p>
            <a:r>
              <a:rPr lang="en-US" dirty="0" smtClean="0"/>
              <a:t>If ICMP packet, the machines will reply to the source of that packet (</a:t>
            </a:r>
            <a:r>
              <a:rPr lang="en-US" dirty="0" err="1" smtClean="0"/>
              <a:t>eg</a:t>
            </a:r>
            <a:r>
              <a:rPr lang="en-US" dirty="0" smtClean="0"/>
              <a:t> Ping)</a:t>
            </a:r>
          </a:p>
          <a:p>
            <a:r>
              <a:rPr lang="en-US" dirty="0" smtClean="0"/>
              <a:t>But you can spoof the IP of a target machine, and so use the whole network to </a:t>
            </a:r>
            <a:r>
              <a:rPr lang="en-US" dirty="0" err="1" smtClean="0"/>
              <a:t>DoS</a:t>
            </a:r>
            <a:r>
              <a:rPr lang="en-US" dirty="0" smtClean="0"/>
              <a:t> the target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6096000" y="1970048"/>
            <a:ext cx="5843461" cy="296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6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WARNING!!!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669" y="1825624"/>
            <a:ext cx="11736371" cy="48579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Smurf Attack is quite simple to do… </a:t>
            </a:r>
          </a:p>
          <a:p>
            <a:pPr lvl="1"/>
            <a:r>
              <a:rPr lang="en-US" dirty="0"/>
              <a:t>and just to be on safe side, I will not show </a:t>
            </a:r>
            <a:r>
              <a:rPr lang="en-US" dirty="0" smtClean="0"/>
              <a:t>the actual code, </a:t>
            </a:r>
            <a:r>
              <a:rPr lang="en-US" dirty="0"/>
              <a:t>but you could google it…</a:t>
            </a:r>
            <a:endParaRPr lang="en-US" dirty="0" smtClean="0"/>
          </a:p>
          <a:p>
            <a:r>
              <a:rPr lang="en-US" dirty="0" smtClean="0"/>
              <a:t>Do </a:t>
            </a:r>
            <a:r>
              <a:rPr lang="en-US" b="1" dirty="0" smtClean="0"/>
              <a:t>NOT</a:t>
            </a:r>
            <a:r>
              <a:rPr lang="en-US" dirty="0" smtClean="0"/>
              <a:t> do this kind of attack (or any attack), nor any broadcasting, on the </a:t>
            </a:r>
            <a:r>
              <a:rPr lang="en-US" dirty="0" err="1" smtClean="0"/>
              <a:t>WiFi</a:t>
            </a:r>
            <a:r>
              <a:rPr lang="en-US" dirty="0" smtClean="0"/>
              <a:t> network in school…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ue to some services needing it, broadcasting is not disabled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connections of students are logged, and this kind of disruption of school services (</a:t>
            </a:r>
            <a:r>
              <a:rPr lang="en-US" dirty="0" err="1" smtClean="0"/>
              <a:t>eg</a:t>
            </a:r>
            <a:r>
              <a:rPr lang="en-US" dirty="0" smtClean="0"/>
              <a:t> abuse of broadcasting or </a:t>
            </a:r>
            <a:r>
              <a:rPr lang="en-US" dirty="0" err="1" smtClean="0"/>
              <a:t>DoS</a:t>
            </a:r>
            <a:r>
              <a:rPr lang="en-US" dirty="0" smtClean="0"/>
              <a:t>) can be ground for </a:t>
            </a:r>
            <a:r>
              <a:rPr lang="en-US" i="1" dirty="0" smtClean="0"/>
              <a:t>degree termination </a:t>
            </a:r>
            <a:r>
              <a:rPr lang="en-US" dirty="0"/>
              <a:t>and </a:t>
            </a:r>
            <a:r>
              <a:rPr lang="en-US" i="1" dirty="0"/>
              <a:t>expulsion</a:t>
            </a:r>
            <a:endParaRPr lang="en-US" i="1" dirty="0" smtClean="0"/>
          </a:p>
          <a:p>
            <a:pPr lvl="1"/>
            <a:r>
              <a:rPr lang="en-US" dirty="0"/>
              <a:t>t</a:t>
            </a:r>
            <a:r>
              <a:rPr lang="en-US" dirty="0" smtClean="0"/>
              <a:t>his is explicitly stated in the contract you signed…</a:t>
            </a:r>
          </a:p>
          <a:p>
            <a:r>
              <a:rPr lang="en-US" dirty="0" smtClean="0"/>
              <a:t>If you want to try it, do it at </a:t>
            </a:r>
            <a:r>
              <a:rPr lang="en-US" i="1" dirty="0" smtClean="0"/>
              <a:t>home</a:t>
            </a:r>
            <a:r>
              <a:rPr lang="en-US" dirty="0" smtClean="0"/>
              <a:t> with a private router you own…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495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Overview: Link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297" y="1825624"/>
            <a:ext cx="11533238" cy="4850479"/>
          </a:xfrm>
        </p:spPr>
        <p:txBody>
          <a:bodyPr/>
          <a:lstStyle/>
          <a:p>
            <a:r>
              <a:rPr lang="en-US" dirty="0" smtClean="0"/>
              <a:t>Dealing with communications between 2 nodes on same </a:t>
            </a:r>
            <a:r>
              <a:rPr lang="en-US" i="1" dirty="0" smtClean="0"/>
              <a:t>local area network (LAN)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different machines connected to same </a:t>
            </a:r>
            <a:r>
              <a:rPr lang="en-US" dirty="0" err="1" smtClean="0"/>
              <a:t>WiFi</a:t>
            </a:r>
            <a:r>
              <a:rPr lang="en-US" dirty="0" smtClean="0"/>
              <a:t> router/switch</a:t>
            </a:r>
          </a:p>
          <a:p>
            <a:r>
              <a:rPr lang="en-US" dirty="0" smtClean="0"/>
              <a:t>Need to find good paths connecting the 2 nodes</a:t>
            </a:r>
          </a:p>
          <a:p>
            <a:r>
              <a:rPr lang="en-US" dirty="0" smtClean="0"/>
              <a:t>Protocols like </a:t>
            </a:r>
            <a:r>
              <a:rPr lang="en-US" i="1" dirty="0" smtClean="0"/>
              <a:t>Ethernet</a:t>
            </a:r>
          </a:p>
          <a:p>
            <a:r>
              <a:rPr lang="en-US" dirty="0" smtClean="0"/>
              <a:t>MAC</a:t>
            </a:r>
            <a:r>
              <a:rPr lang="en-US" i="1" dirty="0" smtClean="0"/>
              <a:t> </a:t>
            </a:r>
            <a:r>
              <a:rPr lang="en-US" dirty="0" smtClean="0"/>
              <a:t>addresses to identify nodes on the local network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041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 Flood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431" y="1825624"/>
            <a:ext cx="11851689" cy="489477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One of the most typical types of </a:t>
            </a:r>
            <a:r>
              <a:rPr lang="en-US" dirty="0" err="1" smtClean="0"/>
              <a:t>DoS</a:t>
            </a:r>
            <a:r>
              <a:rPr lang="en-US" dirty="0" smtClean="0"/>
              <a:t> attack</a:t>
            </a:r>
          </a:p>
          <a:p>
            <a:r>
              <a:rPr lang="en-US" dirty="0" smtClean="0"/>
              <a:t>In TCP connection, server needs to keep some </a:t>
            </a:r>
            <a:r>
              <a:rPr lang="en-US" i="1" dirty="0" smtClean="0"/>
              <a:t>state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the X/Y session numbers</a:t>
            </a:r>
          </a:p>
          <a:p>
            <a:r>
              <a:rPr lang="en-US" dirty="0" smtClean="0"/>
              <a:t>An attacker might send many SYN requests, never followed by the ACK</a:t>
            </a:r>
          </a:p>
          <a:p>
            <a:r>
              <a:rPr lang="en-US" dirty="0" smtClean="0"/>
              <a:t>Each time, different IP source (can be spoofed)</a:t>
            </a:r>
          </a:p>
          <a:p>
            <a:r>
              <a:rPr lang="en-US" dirty="0" smtClean="0"/>
              <a:t>Server can run out of memory, because would keep state of connection until timeout</a:t>
            </a:r>
          </a:p>
          <a:p>
            <a:r>
              <a:rPr lang="en-US" dirty="0" smtClean="0"/>
              <a:t>Some attempts to prevent this type of attack (</a:t>
            </a:r>
            <a:r>
              <a:rPr lang="en-US" dirty="0" err="1" smtClean="0"/>
              <a:t>eg</a:t>
            </a:r>
            <a:r>
              <a:rPr lang="en-US" dirty="0" smtClean="0"/>
              <a:t> SYN Cookies), but nothing widely used/supported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2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</a:t>
            </a:r>
            <a:r>
              <a:rPr lang="en-US" dirty="0" err="1" smtClean="0"/>
              <a:t>DoS</a:t>
            </a:r>
            <a:r>
              <a:rPr lang="en-US" dirty="0" smtClean="0"/>
              <a:t> (</a:t>
            </a:r>
            <a:r>
              <a:rPr lang="en-US" dirty="0" err="1" smtClean="0"/>
              <a:t>DDoS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309" y="1825625"/>
            <a:ext cx="11825056" cy="4877016"/>
          </a:xfrm>
        </p:spPr>
        <p:txBody>
          <a:bodyPr/>
          <a:lstStyle/>
          <a:p>
            <a:r>
              <a:rPr lang="en-US" dirty="0" smtClean="0"/>
              <a:t>A single machine is unlikely to have the same resources of an enterprise system (</a:t>
            </a:r>
            <a:r>
              <a:rPr lang="en-US" dirty="0" err="1" smtClean="0"/>
              <a:t>eg</a:t>
            </a:r>
            <a:r>
              <a:rPr lang="en-US" dirty="0" smtClean="0"/>
              <a:t>, Amazon, Google or Facebook)</a:t>
            </a:r>
          </a:p>
          <a:p>
            <a:r>
              <a:rPr lang="en-US" dirty="0" smtClean="0"/>
              <a:t>But with Malwares, can have a bot-army that can do SYN Floods</a:t>
            </a:r>
          </a:p>
          <a:p>
            <a:r>
              <a:rPr lang="en-US" dirty="0" smtClean="0"/>
              <a:t>Servers of large corporations can be taken down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DDoS</a:t>
            </a:r>
            <a:r>
              <a:rPr lang="en-US" dirty="0" smtClean="0"/>
              <a:t> Prevention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165" y="1825624"/>
            <a:ext cx="11887200" cy="4885893"/>
          </a:xfrm>
        </p:spPr>
        <p:txBody>
          <a:bodyPr/>
          <a:lstStyle/>
          <a:p>
            <a:r>
              <a:rPr lang="en-US" dirty="0" smtClean="0"/>
              <a:t>If see that there are many requests coming from same IP, such IP can be </a:t>
            </a:r>
            <a:r>
              <a:rPr lang="en-US" i="1" dirty="0" smtClean="0"/>
              <a:t>blocked</a:t>
            </a:r>
          </a:p>
          <a:p>
            <a:r>
              <a:rPr lang="en-US" dirty="0" smtClean="0"/>
              <a:t>But that is usually </a:t>
            </a:r>
            <a:r>
              <a:rPr lang="en-US" i="1" dirty="0" smtClean="0"/>
              <a:t>futile</a:t>
            </a:r>
            <a:r>
              <a:rPr lang="en-US" dirty="0" smtClean="0"/>
              <a:t>, as IP addresses can be easily spoofed</a:t>
            </a:r>
          </a:p>
          <a:p>
            <a:r>
              <a:rPr lang="en-US" dirty="0" smtClean="0"/>
              <a:t>Many different techniques proposed to detect if packets are coming from the same source </a:t>
            </a:r>
            <a:r>
              <a:rPr lang="en-US" i="1" dirty="0" smtClean="0"/>
              <a:t>without</a:t>
            </a:r>
            <a:r>
              <a:rPr lang="en-US" dirty="0" smtClean="0"/>
              <a:t> relying on IP addresses </a:t>
            </a:r>
          </a:p>
          <a:p>
            <a:r>
              <a:rPr lang="en-US" dirty="0" smtClean="0"/>
              <a:t>But because they require changes on all routers on internet, only little is really used in practice…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45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Next Week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8" y="1690687"/>
            <a:ext cx="3910872" cy="5056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4024" y="1864298"/>
            <a:ext cx="71780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Book </a:t>
            </a:r>
            <a:r>
              <a:rPr lang="en-US" sz="3200" dirty="0" smtClean="0"/>
              <a:t>pages: 221-263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Note: when I tell you to </a:t>
            </a:r>
            <a:r>
              <a:rPr lang="en-US" sz="3200" b="1" dirty="0" smtClean="0"/>
              <a:t>study</a:t>
            </a:r>
            <a:r>
              <a:rPr lang="en-US" sz="3200" dirty="0" smtClean="0"/>
              <a:t> some specific pages in the book, it would be good if you also </a:t>
            </a:r>
            <a:r>
              <a:rPr lang="en-US" sz="3200" i="1" dirty="0" smtClean="0"/>
              <a:t>read</a:t>
            </a:r>
            <a:r>
              <a:rPr lang="en-US" sz="3200" dirty="0" smtClean="0"/>
              <a:t> the other pages in the same chapter at least once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Exercises for Lesson </a:t>
            </a:r>
            <a:r>
              <a:rPr lang="en-US" sz="3200" dirty="0" smtClean="0"/>
              <a:t>5 </a:t>
            </a:r>
            <a:r>
              <a:rPr lang="en-US" sz="3200" dirty="0"/>
              <a:t>on </a:t>
            </a:r>
            <a:r>
              <a:rPr lang="en-US" sz="3200" dirty="0" smtClean="0"/>
              <a:t>GitHub repository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08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Overview: Network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825624"/>
            <a:ext cx="11690555" cy="4791485"/>
          </a:xfrm>
        </p:spPr>
        <p:txBody>
          <a:bodyPr/>
          <a:lstStyle/>
          <a:p>
            <a:r>
              <a:rPr lang="en-US" dirty="0" smtClean="0"/>
              <a:t>Moving of packets between nodes on wide area networks, like </a:t>
            </a:r>
            <a:r>
              <a:rPr lang="en-US" i="1" dirty="0" smtClean="0"/>
              <a:t>internet</a:t>
            </a:r>
          </a:p>
          <a:p>
            <a:r>
              <a:rPr lang="en-US" dirty="0" smtClean="0"/>
              <a:t>Nodes identified with IP addresses, </a:t>
            </a:r>
            <a:r>
              <a:rPr lang="en-US" dirty="0" err="1" smtClean="0"/>
              <a:t>eg</a:t>
            </a:r>
            <a:r>
              <a:rPr lang="en-US" dirty="0" smtClean="0"/>
              <a:t> 127.0.0.1</a:t>
            </a:r>
          </a:p>
          <a:p>
            <a:r>
              <a:rPr lang="en-US" b="1" dirty="0" smtClean="0"/>
              <a:t>IP </a:t>
            </a:r>
            <a:r>
              <a:rPr lang="en-US" dirty="0" smtClean="0"/>
              <a:t>(Internet Protocol)</a:t>
            </a:r>
          </a:p>
          <a:p>
            <a:r>
              <a:rPr lang="en-US" i="1" dirty="0" smtClean="0"/>
              <a:t>Best Effort</a:t>
            </a:r>
            <a:r>
              <a:rPr lang="en-US" dirty="0" smtClean="0"/>
              <a:t>: cannot guarantee a packet is going be delivered without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9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Overview: Transport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631" y="1825625"/>
            <a:ext cx="11621729" cy="4899640"/>
          </a:xfrm>
        </p:spPr>
        <p:txBody>
          <a:bodyPr/>
          <a:lstStyle/>
          <a:p>
            <a:r>
              <a:rPr lang="en-US" dirty="0" smtClean="0"/>
              <a:t>Establish connection between different processes/applications on different nodes</a:t>
            </a:r>
          </a:p>
          <a:p>
            <a:r>
              <a:rPr lang="en-US" dirty="0" smtClean="0"/>
              <a:t>An application address is identified with an IP address </a:t>
            </a:r>
            <a:r>
              <a:rPr lang="en-US" b="1" dirty="0" smtClean="0"/>
              <a:t>AND </a:t>
            </a:r>
            <a:r>
              <a:rPr lang="en-US" dirty="0" smtClean="0"/>
              <a:t>a </a:t>
            </a:r>
            <a:r>
              <a:rPr lang="en-US" i="1" dirty="0" smtClean="0"/>
              <a:t>port </a:t>
            </a:r>
            <a:r>
              <a:rPr lang="en-US" dirty="0" smtClean="0"/>
              <a:t>number</a:t>
            </a:r>
          </a:p>
          <a:p>
            <a:r>
              <a:rPr lang="en-US" dirty="0" smtClean="0"/>
              <a:t>Protocols like TCP and UDP</a:t>
            </a:r>
          </a:p>
          <a:p>
            <a:r>
              <a:rPr lang="en-US" dirty="0" smtClean="0"/>
              <a:t>Can guarantee delivery (or tells you when that does not happen) of packets (</a:t>
            </a:r>
            <a:r>
              <a:rPr lang="en-US" dirty="0" err="1" smtClean="0"/>
              <a:t>eg</a:t>
            </a:r>
            <a:r>
              <a:rPr lang="en-US" dirty="0" smtClean="0"/>
              <a:t>, by automatically resending the lost ones)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97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9529</TotalTime>
  <Words>3596</Words>
  <Application>Microsoft Office PowerPoint</Application>
  <PresentationFormat>Widescreen</PresentationFormat>
  <Paragraphs>421</Paragraphs>
  <Slides>73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Mangal</vt:lpstr>
      <vt:lpstr>Times New Roman</vt:lpstr>
      <vt:lpstr>Office Theme</vt:lpstr>
      <vt:lpstr>TK2100: Informasjonssikkerhet  Lesson 05: Network 1</vt:lpstr>
      <vt:lpstr>Goals</vt:lpstr>
      <vt:lpstr>Many Different Kinds of Attacks</vt:lpstr>
      <vt:lpstr>Internet Protocol Layers</vt:lpstr>
      <vt:lpstr>5 Main Layers</vt:lpstr>
      <vt:lpstr>Overview: Physical Layer</vt:lpstr>
      <vt:lpstr>Overview: Link Layer</vt:lpstr>
      <vt:lpstr>Overview: Network Layer</vt:lpstr>
      <vt:lpstr>Overview: Transport Layer</vt:lpstr>
      <vt:lpstr>Overview: Application Layer</vt:lpstr>
      <vt:lpstr>PowerPoint Presentation</vt:lpstr>
      <vt:lpstr>Network Security Issues: CIA</vt:lpstr>
      <vt:lpstr>Checksum</vt:lpstr>
      <vt:lpstr>Checksum Example</vt:lpstr>
      <vt:lpstr>Network Security Issues: AAA</vt:lpstr>
      <vt:lpstr>Link Layer</vt:lpstr>
      <vt:lpstr>Ethernet</vt:lpstr>
      <vt:lpstr>Hubs and Switches</vt:lpstr>
      <vt:lpstr>Media Access Control (MAC) Addresses</vt:lpstr>
      <vt:lpstr>PowerPoint Presentation</vt:lpstr>
      <vt:lpstr>Ethernet Frame Format</vt:lpstr>
      <vt:lpstr>Address Resolution Protocol (ARP) </vt:lpstr>
      <vt:lpstr>ARP Broadcast</vt:lpstr>
      <vt:lpstr>ARP Spoofing</vt:lpstr>
      <vt:lpstr>PowerPoint Presentation</vt:lpstr>
      <vt:lpstr>ARP Spoofing Prevention</vt:lpstr>
      <vt:lpstr>Network Layer</vt:lpstr>
      <vt:lpstr>Internet Protocol (IP)</vt:lpstr>
      <vt:lpstr>IP Addresses</vt:lpstr>
      <vt:lpstr>Routing IP Packets</vt:lpstr>
      <vt:lpstr>Gateways</vt:lpstr>
      <vt:lpstr>Paths</vt:lpstr>
      <vt:lpstr>PowerPoint Presentation</vt:lpstr>
      <vt:lpstr>Cycles</vt:lpstr>
      <vt:lpstr>Time-To-Live (TTL)</vt:lpstr>
      <vt:lpstr>But what if low TTL on purpose?</vt:lpstr>
      <vt:lpstr>PowerPoint Presentation</vt:lpstr>
      <vt:lpstr>IP Registration</vt:lpstr>
      <vt:lpstr>On the route to google.com</vt:lpstr>
      <vt:lpstr>Internet Control Message Protocol (ICMP)</vt:lpstr>
      <vt:lpstr>PowerPoint Presentation</vt:lpstr>
      <vt:lpstr>IP Spoofing</vt:lpstr>
      <vt:lpstr>Packet Sniffing</vt:lpstr>
      <vt:lpstr>Wireshark</vt:lpstr>
      <vt:lpstr>Please, do NOT…</vt:lpstr>
      <vt:lpstr>Transport Layer</vt:lpstr>
      <vt:lpstr>Applications</vt:lpstr>
      <vt:lpstr>Ports</vt:lpstr>
      <vt:lpstr>Ports to know</vt:lpstr>
      <vt:lpstr>Ephemeral/Dynamic ports</vt:lpstr>
      <vt:lpstr>Defaults</vt:lpstr>
      <vt:lpstr>PowerPoint Presentation</vt:lpstr>
      <vt:lpstr>Before going into the details…</vt:lpstr>
      <vt:lpstr>Some Estimations</vt:lpstr>
      <vt:lpstr>Local Networks</vt:lpstr>
      <vt:lpstr>Network Address Translation (NAT)</vt:lpstr>
      <vt:lpstr>NAT Example</vt:lpstr>
      <vt:lpstr>IP Addresses to Know</vt:lpstr>
      <vt:lpstr>UDP (User Datagram Protocol)</vt:lpstr>
      <vt:lpstr>TCP (Transmission Control Protocol)</vt:lpstr>
      <vt:lpstr>Three-Way Handshake</vt:lpstr>
      <vt:lpstr>TCP vs. UDP</vt:lpstr>
      <vt:lpstr>TCP Session Hijacking</vt:lpstr>
      <vt:lpstr>PowerPoint Presentation</vt:lpstr>
      <vt:lpstr>Denial-of-Service (DoS) Attacks</vt:lpstr>
      <vt:lpstr>Limits</vt:lpstr>
      <vt:lpstr>Ping Flood Attack</vt:lpstr>
      <vt:lpstr>Smurf Attacks</vt:lpstr>
      <vt:lpstr>WARNING!!!</vt:lpstr>
      <vt:lpstr>SYN Flood</vt:lpstr>
      <vt:lpstr>Distributed DoS (DDoS)</vt:lpstr>
      <vt:lpstr>DDoS Prevention</vt:lpstr>
      <vt:lpstr>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835</cp:revision>
  <dcterms:created xsi:type="dcterms:W3CDTF">2017-12-10T14:32:25Z</dcterms:created>
  <dcterms:modified xsi:type="dcterms:W3CDTF">2018-02-23T13:31:27Z</dcterms:modified>
</cp:coreProperties>
</file>